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1" r:id="rId4"/>
    <p:sldMasterId id="2147483723" r:id="rId5"/>
  </p:sldMasterIdLst>
  <p:notesMasterIdLst>
    <p:notesMasterId r:id="rId18"/>
  </p:notesMasterIdLst>
  <p:sldIdLst>
    <p:sldId id="265" r:id="rId6"/>
    <p:sldId id="269" r:id="rId7"/>
    <p:sldId id="284" r:id="rId8"/>
    <p:sldId id="287" r:id="rId9"/>
    <p:sldId id="260" r:id="rId10"/>
    <p:sldId id="281" r:id="rId11"/>
    <p:sldId id="283" r:id="rId12"/>
    <p:sldId id="282" r:id="rId13"/>
    <p:sldId id="277" r:id="rId14"/>
    <p:sldId id="289" r:id="rId15"/>
    <p:sldId id="263" r:id="rId16"/>
    <p:sldId id="267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5"/>
    <a:srgbClr val="E27500"/>
    <a:srgbClr val="7993B7"/>
    <a:srgbClr val="007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78657" autoAdjust="0"/>
  </p:normalViewPr>
  <p:slideViewPr>
    <p:cSldViewPr snapToGrid="0">
      <p:cViewPr varScale="1">
        <p:scale>
          <a:sx n="84" d="100"/>
          <a:sy n="84" d="100"/>
        </p:scale>
        <p:origin x="241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[telehealth_util_rates.xlsx]Graphs!PivotTable2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</a:t>
            </a:r>
            <a:r>
              <a:rPr lang="en-US" baseline="0"/>
              <a:t> of Members With At Least One Telemed Service</a:t>
            </a:r>
          </a:p>
          <a:p>
            <a:pPr>
              <a:defRPr/>
            </a:pPr>
            <a:r>
              <a:rPr lang="en-US" baseline="0"/>
              <a:t>per 1,000 Members Enrolled in September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Graphs!$A$2:$A$5</c:f>
              <c:strCache>
                <c:ptCount val="3"/>
                <c:pt idx="0">
                  <c:v>FFS</c:v>
                </c:pt>
                <c:pt idx="1">
                  <c:v>MCO</c:v>
                </c:pt>
                <c:pt idx="2">
                  <c:v>OVERALL</c:v>
                </c:pt>
              </c:strCache>
            </c:strRef>
          </c:cat>
          <c:val>
            <c:numRef>
              <c:f>Graphs!$B$2:$B$5</c:f>
              <c:numCache>
                <c:formatCode>General</c:formatCode>
                <c:ptCount val="3"/>
                <c:pt idx="0">
                  <c:v>99.05602780256423</c:v>
                </c:pt>
                <c:pt idx="1">
                  <c:v>131.11224512616369</c:v>
                </c:pt>
                <c:pt idx="2">
                  <c:v>125.40822227347634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38-47ED-86E7-B0DF6868A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130703"/>
        <c:axId val="2084132367"/>
      </c:barChart>
      <c:catAx>
        <c:axId val="2084130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132367"/>
        <c:crosses val="autoZero"/>
        <c:auto val="1"/>
        <c:lblAlgn val="ctr"/>
        <c:lblOffset val="100"/>
        <c:noMultiLvlLbl val="0"/>
      </c:catAx>
      <c:valAx>
        <c:axId val="2084132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130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[telehealth_util_rates(AutoRecovered).xlsx]Graphs!PivotTable8</c:name>
    <c:fmtId val="1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Proportion</a:t>
            </a:r>
            <a:r>
              <a:rPr lang="en-US" sz="1600" baseline="0"/>
              <a:t> of Telehealth Claims by Service Type, SFY2021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</c:pivotFmt>
      <c:pivotFmt>
        <c:idx val="3"/>
        <c:spPr>
          <a:solidFill>
            <a:srgbClr val="EF7A39"/>
          </a:solidFill>
          <a:ln w="9525">
            <a:solidFill>
              <a:schemeClr val="bg1"/>
            </a:solidFill>
          </a:ln>
          <a:effectLst/>
        </c:spPr>
      </c:pivotFmt>
      <c:pivotFmt>
        <c:idx val="4"/>
        <c:spPr>
          <a:solidFill>
            <a:srgbClr val="FFC000"/>
          </a:solidFill>
          <a:ln w="9525">
            <a:solidFill>
              <a:schemeClr val="bg1"/>
            </a:solidFill>
          </a:ln>
          <a:effectLst/>
        </c:spPr>
      </c:pivotFmt>
      <c:pivotFmt>
        <c:idx val="5"/>
        <c:spPr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6"/>
        <c:spPr>
          <a:solidFill>
            <a:schemeClr val="accent3"/>
          </a:solidFill>
          <a:ln w="9525">
            <a:solidFill>
              <a:schemeClr val="bg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</c:pivotFmt>
      <c:pivotFmt>
        <c:idx val="9"/>
        <c:spPr>
          <a:solidFill>
            <a:srgbClr val="EF7A39"/>
          </a:solidFill>
          <a:ln w="9525">
            <a:solidFill>
              <a:schemeClr val="bg1"/>
            </a:solidFill>
          </a:ln>
          <a:effectLst/>
        </c:spPr>
      </c:pivotFmt>
      <c:pivotFmt>
        <c:idx val="10"/>
        <c:spPr>
          <a:solidFill>
            <a:srgbClr val="FFC000"/>
          </a:solidFill>
          <a:ln w="9525">
            <a:solidFill>
              <a:schemeClr val="bg1"/>
            </a:solidFill>
          </a:ln>
          <a:effectLst/>
        </c:spPr>
      </c:pivotFmt>
      <c:pivotFmt>
        <c:idx val="11"/>
        <c:spPr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12"/>
        <c:spPr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13"/>
        <c:spPr>
          <a:solidFill>
            <a:schemeClr val="accent3"/>
          </a:solidFill>
          <a:ln w="9525">
            <a:solidFill>
              <a:schemeClr val="bg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</c:pivotFmt>
      <c:pivotFmt>
        <c:idx val="16"/>
        <c:spPr>
          <a:solidFill>
            <a:srgbClr val="EF7A39"/>
          </a:solidFill>
          <a:ln w="9525">
            <a:solidFill>
              <a:schemeClr val="bg1"/>
            </a:solidFill>
          </a:ln>
          <a:effectLst/>
        </c:spPr>
      </c:pivotFmt>
      <c:pivotFmt>
        <c:idx val="17"/>
        <c:spPr>
          <a:solidFill>
            <a:srgbClr val="FFC000"/>
          </a:solidFill>
          <a:ln w="9525">
            <a:solidFill>
              <a:schemeClr val="bg1"/>
            </a:solidFill>
          </a:ln>
          <a:effectLst/>
        </c:spPr>
      </c:pivotFmt>
      <c:pivotFmt>
        <c:idx val="18"/>
        <c:spPr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19"/>
        <c:spPr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20"/>
        <c:spPr>
          <a:solidFill>
            <a:schemeClr val="accent3"/>
          </a:solidFill>
          <a:ln w="9525">
            <a:solidFill>
              <a:schemeClr val="bg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Graphs!$B$102</c:f>
              <c:strCache>
                <c:ptCount val="1"/>
                <c:pt idx="0">
                  <c:v>Total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F-492E-8DCD-9757B8858085}"/>
              </c:ext>
            </c:extLst>
          </c:dPt>
          <c:dPt>
            <c:idx val="1"/>
            <c:bubble3D val="0"/>
            <c:spPr>
              <a:solidFill>
                <a:srgbClr val="EF7A39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F-492E-8DCD-9757B885808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FF-492E-8DCD-9757B8858085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FF-492E-8DCD-9757B8858085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FF-492E-8DCD-9757B8858085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FF-492E-8DCD-9757B88580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Graphs!$A$103:$A$109</c:f>
              <c:strCache>
                <c:ptCount val="6"/>
                <c:pt idx="0">
                  <c:v>Audio-Only</c:v>
                </c:pt>
                <c:pt idx="1">
                  <c:v>Behavioral Health</c:v>
                </c:pt>
                <c:pt idx="2">
                  <c:v>Early Intervention</c:v>
                </c:pt>
                <c:pt idx="3">
                  <c:v>Evaluation and Management</c:v>
                </c:pt>
                <c:pt idx="4">
                  <c:v>Therapeutic</c:v>
                </c:pt>
                <c:pt idx="5">
                  <c:v>Other</c:v>
                </c:pt>
              </c:strCache>
            </c:strRef>
          </c:cat>
          <c:val>
            <c:numRef>
              <c:f>Graphs!$B$103:$B$109</c:f>
              <c:numCache>
                <c:formatCode>General</c:formatCode>
                <c:ptCount val="6"/>
                <c:pt idx="0">
                  <c:v>27127</c:v>
                </c:pt>
                <c:pt idx="1">
                  <c:v>191382</c:v>
                </c:pt>
                <c:pt idx="2">
                  <c:v>61299</c:v>
                </c:pt>
                <c:pt idx="3">
                  <c:v>237271</c:v>
                </c:pt>
                <c:pt idx="4">
                  <c:v>94206</c:v>
                </c:pt>
                <c:pt idx="5">
                  <c:v>4752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AFF-492E-8DCD-9757B8858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76847663545608"/>
          <c:y val="0.3103962990841605"/>
          <c:w val="0.2883646990934644"/>
          <c:h val="0.466094620840553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[telehealth_util_rates(AutoRecovered).xlsx]Graphs!PivotTable10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Proportion of Telehealth</a:t>
            </a:r>
            <a:r>
              <a:rPr lang="en-US" sz="1600" baseline="0"/>
              <a:t> Expenditures by Service Type, SFY2021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</c:pivotFmt>
      <c:pivotFmt>
        <c:idx val="3"/>
        <c:spPr>
          <a:solidFill>
            <a:srgbClr val="EF7A39"/>
          </a:solidFill>
          <a:ln w="9525">
            <a:solidFill>
              <a:schemeClr val="bg1"/>
            </a:solidFill>
          </a:ln>
          <a:effectLst/>
        </c:spPr>
      </c:pivotFmt>
      <c:pivotFmt>
        <c:idx val="4"/>
        <c:spPr>
          <a:solidFill>
            <a:srgbClr val="FFC000"/>
          </a:solidFill>
          <a:ln w="9525">
            <a:solidFill>
              <a:schemeClr val="bg1"/>
            </a:solidFill>
          </a:ln>
          <a:effectLst/>
        </c:spPr>
      </c:pivotFmt>
      <c:pivotFmt>
        <c:idx val="5"/>
        <c:spPr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6"/>
        <c:spPr>
          <a:solidFill>
            <a:srgbClr val="92D050"/>
          </a:solidFill>
          <a:ln w="9525">
            <a:solidFill>
              <a:schemeClr val="bg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</c:pivotFmt>
      <c:pivotFmt>
        <c:idx val="9"/>
        <c:spPr>
          <a:solidFill>
            <a:srgbClr val="EF7A39"/>
          </a:solidFill>
          <a:ln w="9525">
            <a:solidFill>
              <a:schemeClr val="bg1"/>
            </a:solidFill>
          </a:ln>
          <a:effectLst/>
        </c:spPr>
      </c:pivotFmt>
      <c:pivotFmt>
        <c:idx val="10"/>
        <c:spPr>
          <a:solidFill>
            <a:srgbClr val="FFC000"/>
          </a:solidFill>
          <a:ln w="9525">
            <a:solidFill>
              <a:schemeClr val="bg1"/>
            </a:solidFill>
          </a:ln>
          <a:effectLst/>
        </c:spPr>
      </c:pivotFmt>
      <c:pivotFmt>
        <c:idx val="11"/>
        <c:spPr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12"/>
        <c:spPr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13"/>
        <c:spPr>
          <a:solidFill>
            <a:srgbClr val="92D050"/>
          </a:solidFill>
          <a:ln w="9525">
            <a:solidFill>
              <a:schemeClr val="bg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9525">
            <a:solidFill>
              <a:schemeClr val="bg1"/>
            </a:solidFill>
          </a:ln>
          <a:effectLst/>
        </c:spPr>
      </c:pivotFmt>
      <c:pivotFmt>
        <c:idx val="16"/>
        <c:spPr>
          <a:solidFill>
            <a:srgbClr val="EF7A39"/>
          </a:solidFill>
          <a:ln w="9525">
            <a:solidFill>
              <a:schemeClr val="bg1"/>
            </a:solidFill>
          </a:ln>
          <a:effectLst/>
        </c:spPr>
      </c:pivotFmt>
      <c:pivotFmt>
        <c:idx val="17"/>
        <c:spPr>
          <a:solidFill>
            <a:srgbClr val="FFC000"/>
          </a:solidFill>
          <a:ln w="9525">
            <a:solidFill>
              <a:schemeClr val="bg1"/>
            </a:solidFill>
          </a:ln>
          <a:effectLst/>
        </c:spPr>
      </c:pivotFmt>
      <c:pivotFmt>
        <c:idx val="18"/>
        <c:spPr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19"/>
        <c:spPr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9525">
            <a:solidFill>
              <a:schemeClr val="bg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Graphs!$I$102</c:f>
              <c:strCache>
                <c:ptCount val="1"/>
                <c:pt idx="0">
                  <c:v>Total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0D-4913-B602-8BE69804BBAD}"/>
              </c:ext>
            </c:extLst>
          </c:dPt>
          <c:dPt>
            <c:idx val="1"/>
            <c:bubble3D val="0"/>
            <c:spPr>
              <a:solidFill>
                <a:srgbClr val="EF7A39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0D-4913-B602-8BE69804BBA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0D-4913-B602-8BE69804BBAD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80D-4913-B602-8BE69804BBAD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80D-4913-B602-8BE69804BBAD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80D-4913-B602-8BE69804BBAD}"/>
              </c:ext>
            </c:extLst>
          </c:dPt>
          <c:dLbls>
            <c:dLbl>
              <c:idx val="0"/>
              <c:layout>
                <c:manualLayout>
                  <c:x val="8.1790618122897993E-3"/>
                  <c:y val="1.7458441594557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0D-4913-B602-8BE69804BBAD}"/>
                </c:ext>
              </c:extLst>
            </c:dLbl>
            <c:dLbl>
              <c:idx val="5"/>
              <c:layout>
                <c:manualLayout>
                  <c:x val="-1.3552628656806624E-2"/>
                  <c:y val="2.011553065655768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0D-4913-B602-8BE69804BB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Graphs!$H$103:$H$109</c:f>
              <c:strCache>
                <c:ptCount val="6"/>
                <c:pt idx="0">
                  <c:v>Audio-Only</c:v>
                </c:pt>
                <c:pt idx="1">
                  <c:v>Behavioral Health</c:v>
                </c:pt>
                <c:pt idx="2">
                  <c:v>Early Intervention</c:v>
                </c:pt>
                <c:pt idx="3">
                  <c:v>Evaluation and Management</c:v>
                </c:pt>
                <c:pt idx="4">
                  <c:v>Therapeutic</c:v>
                </c:pt>
                <c:pt idx="5">
                  <c:v>Other</c:v>
                </c:pt>
              </c:strCache>
            </c:strRef>
          </c:cat>
          <c:val>
            <c:numRef>
              <c:f>Graphs!$I$103:$I$109</c:f>
              <c:numCache>
                <c:formatCode>General</c:formatCode>
                <c:ptCount val="6"/>
                <c:pt idx="0">
                  <c:v>650178.63000002969</c:v>
                </c:pt>
                <c:pt idx="1">
                  <c:v>28527358.350004092</c:v>
                </c:pt>
                <c:pt idx="2">
                  <c:v>6084234.4900009958</c:v>
                </c:pt>
                <c:pt idx="3">
                  <c:v>24439797.800011121</c:v>
                </c:pt>
                <c:pt idx="4">
                  <c:v>6706662.0300036278</c:v>
                </c:pt>
                <c:pt idx="5">
                  <c:v>393667.99000000005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80D-4913-B602-8BE69804B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438156081207959"/>
          <c:y val="0.29074176511370153"/>
          <c:w val="0.35044891938423611"/>
          <c:h val="0.498119719835689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0.44212</cdr:x>
      <cdr:y>0.41291</cdr:y>
    </cdr:from>
    <cdr:to>
      <cdr:x>0.55788</cdr:x>
      <cdr:y>0.58709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F9B53FA-9A69-4A16-A7FE-386383A54E38}"/>
            </a:ext>
          </a:extLst>
        </cdr:cNvPr>
        <cdr:cNvSpPr txBox="1"/>
      </cdr:nvSpPr>
      <cdr:spPr>
        <a:xfrm xmlns:a="http://schemas.openxmlformats.org/drawingml/2006/main">
          <a:off x="3492500" y="21677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0.22027</cdr:x>
      <cdr:y>0.61314</cdr:y>
    </cdr:from>
    <cdr:to>
      <cdr:x>0.33602</cdr:x>
      <cdr:y>0.78732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7F7F039-B421-481A-AC60-048C415DCB19}"/>
            </a:ext>
          </a:extLst>
        </cdr:cNvPr>
        <cdr:cNvSpPr txBox="1"/>
      </cdr:nvSpPr>
      <cdr:spPr>
        <a:xfrm xmlns:a="http://schemas.openxmlformats.org/drawingml/2006/main">
          <a:off x="1739974" y="32189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0.16579</cdr:x>
      <cdr:y>0.60699</cdr:y>
    </cdr:from>
    <cdr:to>
      <cdr:x>0.23933</cdr:x>
      <cdr:y>0.7074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B42D97F-1E28-496A-B313-F8010237EDD2}"/>
            </a:ext>
          </a:extLst>
        </cdr:cNvPr>
        <cdr:cNvSpPr txBox="1"/>
      </cdr:nvSpPr>
      <cdr:spPr>
        <a:xfrm xmlns:a="http://schemas.openxmlformats.org/drawingml/2006/main">
          <a:off x="1309669" y="3186635"/>
          <a:ext cx="580913" cy="527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10%</a:t>
          </a:r>
        </a:p>
      </cdr:txBody>
    </cdr:sp>
  </cdr:relSizeAnchor>
  <cdr:relSizeAnchor xmlns:cdr="http://schemas.openxmlformats.org/drawingml/2006/chartDrawing">
    <cdr:from>
      <cdr:x>0.48038</cdr:x>
      <cdr:y>0.52298</cdr:y>
    </cdr:from>
    <cdr:to>
      <cdr:x>0.54711</cdr:x>
      <cdr:y>0.62134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49766109-55F5-4453-AA35-397992EE0472}"/>
            </a:ext>
          </a:extLst>
        </cdr:cNvPr>
        <cdr:cNvSpPr txBox="1"/>
      </cdr:nvSpPr>
      <cdr:spPr>
        <a:xfrm xmlns:a="http://schemas.openxmlformats.org/drawingml/2006/main">
          <a:off x="3794685" y="2745571"/>
          <a:ext cx="527125" cy="516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13%</a:t>
          </a:r>
        </a:p>
      </cdr:txBody>
    </cdr:sp>
  </cdr:relSizeAnchor>
  <cdr:relSizeAnchor xmlns:cdr="http://schemas.openxmlformats.org/drawingml/2006/chartDrawing">
    <cdr:from>
      <cdr:x>0.77726</cdr:x>
      <cdr:y>0.53527</cdr:y>
    </cdr:from>
    <cdr:to>
      <cdr:x>0.89301</cdr:x>
      <cdr:y>0.70945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4CE52E76-6D3F-4E92-BD07-F0A1D7B0093D}"/>
            </a:ext>
          </a:extLst>
        </cdr:cNvPr>
        <cdr:cNvSpPr txBox="1"/>
      </cdr:nvSpPr>
      <cdr:spPr>
        <a:xfrm xmlns:a="http://schemas.openxmlformats.org/drawingml/2006/main">
          <a:off x="6139852" y="281011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12.5%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0.14603</cdr:x>
      <cdr:y>0.92688</cdr:y>
    </cdr:from>
    <cdr:to>
      <cdr:x>0.56872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F3B7588-184F-43EB-9BC4-EC2F75BD0046}"/>
            </a:ext>
          </a:extLst>
        </cdr:cNvPr>
        <cdr:cNvSpPr txBox="1"/>
      </cdr:nvSpPr>
      <cdr:spPr>
        <a:xfrm xmlns:a="http://schemas.openxmlformats.org/drawingml/2006/main">
          <a:off x="1131509" y="4295121"/>
          <a:ext cx="3275056" cy="338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Total </a:t>
          </a:r>
          <a:r>
            <a:rPr lang="en-US" sz="1800" dirty="0"/>
            <a:t>Expenditures</a:t>
          </a:r>
          <a:r>
            <a:rPr lang="en-US" sz="1600" dirty="0"/>
            <a:t> = $</a:t>
          </a:r>
          <a:r>
            <a:rPr lang="en-US" sz="1800" dirty="0"/>
            <a:t>66,801,899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9C5DD-5BA6-4149-AC3E-6D50A9D77D1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230204-478F-4DFD-97BB-57A3583A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9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9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8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6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1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21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05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8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04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04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8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27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5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Clr>
                <a:srgbClr val="E27500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004875"/>
              </a:buClr>
              <a:defRPr/>
            </a:lvl3pPr>
            <a:lvl4pPr>
              <a:buClr>
                <a:srgbClr val="E27500"/>
              </a:buClr>
              <a:defRPr/>
            </a:lvl4pPr>
            <a:lvl5pPr>
              <a:buClr>
                <a:srgbClr val="7993B7"/>
              </a:buClr>
              <a:defRPr>
                <a:solidFill>
                  <a:srgbClr val="0048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6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36997" y="3133725"/>
            <a:ext cx="7878353" cy="70881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900" b="1" baseline="0"/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87248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23198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198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98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83131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107043"/>
            <a:ext cx="3868737" cy="368458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3131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07043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1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iz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650" y="1304925"/>
            <a:ext cx="7886700" cy="4592638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8034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Pictur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875"/>
                </a:solidFill>
              </a:defRPr>
            </a:lvl1pPr>
          </a:lstStyle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16449" y="503238"/>
            <a:ext cx="7898901" cy="5249862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on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2370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8328" y="2306871"/>
            <a:ext cx="2247345" cy="224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852755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2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1" spc="-50" baseline="0">
                <a:solidFill>
                  <a:srgbClr val="004875"/>
                </a:solidFill>
                <a:latin typeface="+mn-lt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9525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54" y="725863"/>
            <a:ext cx="2623506" cy="44631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3826" y="4596242"/>
            <a:ext cx="7543800" cy="1601358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FontTx/>
              <a:buNone/>
              <a:defRPr sz="2000" baseline="0">
                <a:solidFill>
                  <a:srgbClr val="E27500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Title, Organization</a:t>
            </a:r>
          </a:p>
          <a:p>
            <a:pPr lvl="0"/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7707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15367"/>
            <a:ext cx="7966710" cy="48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4875"/>
                </a:solidFill>
              </a:defRPr>
            </a:lvl1pPr>
          </a:lstStyle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6197511"/>
            <a:ext cx="7886700" cy="0"/>
          </a:xfrm>
          <a:prstGeom prst="line">
            <a:avLst/>
          </a:prstGeom>
          <a:ln w="12700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56350"/>
            <a:ext cx="2133475" cy="36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9" r:id="rId2"/>
    <p:sldLayoutId id="2147483737" r:id="rId3"/>
    <p:sldLayoutId id="2147483715" r:id="rId4"/>
    <p:sldLayoutId id="2147483716" r:id="rId5"/>
    <p:sldLayoutId id="2147483717" r:id="rId6"/>
    <p:sldLayoutId id="2147483718" r:id="rId7"/>
    <p:sldLayoutId id="2147483736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8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400" kern="1200">
          <a:solidFill>
            <a:srgbClr val="0048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000" kern="1200">
          <a:solidFill>
            <a:srgbClr val="0048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DD7A-47EC-401D-B3A3-E89E6A2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2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Medicaid Approach to the </a:t>
            </a:r>
            <a:br>
              <a:rPr lang="en-US" dirty="0"/>
            </a:br>
            <a:r>
              <a:rPr lang="en-US" dirty="0"/>
              <a:t>Future of Telehealth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Eunice Medina</a:t>
            </a:r>
          </a:p>
          <a:p>
            <a:r>
              <a:rPr lang="en-US" dirty="0"/>
              <a:t>Chief of Staff/Deputy Director of Programs</a:t>
            </a:r>
          </a:p>
          <a:p>
            <a:r>
              <a:rPr lang="en-US" dirty="0"/>
              <a:t>December 3, 2021</a:t>
            </a:r>
          </a:p>
        </p:txBody>
      </p:sp>
    </p:spTree>
    <p:extLst>
      <p:ext uri="{BB962C8B-B14F-4D97-AF65-F5344CB8AC3E}">
        <p14:creationId xmlns:p14="http://schemas.microsoft.com/office/powerpoint/2010/main" val="308954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04CAF7-B164-40EF-A809-CC6862F6D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CMMS provided guidance for States evaluating telehealth post COVID-19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Guided Decision Points</a:t>
            </a:r>
          </a:p>
          <a:p>
            <a:pPr lvl="1"/>
            <a:r>
              <a:rPr lang="en-US" dirty="0"/>
              <a:t>Population</a:t>
            </a:r>
          </a:p>
          <a:p>
            <a:pPr lvl="1"/>
            <a:r>
              <a:rPr lang="en-US" dirty="0"/>
              <a:t>Service</a:t>
            </a:r>
          </a:p>
          <a:p>
            <a:pPr lvl="1"/>
            <a:r>
              <a:rPr lang="en-US" dirty="0"/>
              <a:t>Provider</a:t>
            </a:r>
          </a:p>
          <a:p>
            <a:pPr lvl="1"/>
            <a:r>
              <a:rPr lang="en-US" dirty="0"/>
              <a:t>Technology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F07352-F473-453F-AFE0-95957C4A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State Medicaid Telehealth Toolkit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6F675-CC33-40AB-86E5-E1E1ED6E61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D04465-41FE-4348-ABF9-C6AE735AE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716" y="2904565"/>
            <a:ext cx="3201219" cy="260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58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Telehealth Changes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30238" y="1283131"/>
            <a:ext cx="3868737" cy="4407663"/>
          </a:xfrm>
        </p:spPr>
        <p:txBody>
          <a:bodyPr>
            <a:normAutofit/>
          </a:bodyPr>
          <a:lstStyle/>
          <a:p>
            <a:r>
              <a:rPr lang="en-US" dirty="0"/>
              <a:t>PHASE I - PHE Flexibilities: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Evaluation of PHE flexibilities</a:t>
            </a:r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Decision to continue or discontinue</a:t>
            </a:r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Policy/System updates</a:t>
            </a:r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Provider communication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883973" y="1584347"/>
            <a:ext cx="3711388" cy="2266892"/>
          </a:xfrm>
        </p:spPr>
        <p:txBody>
          <a:bodyPr>
            <a:normAutofit/>
          </a:bodyPr>
          <a:lstStyle/>
          <a:p>
            <a:r>
              <a:rPr lang="en-US" dirty="0"/>
              <a:t>PHASE II - Future Initiatives: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School-based telehealth</a:t>
            </a:r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Medically Complex Children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5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5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Pre-COVID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535A5-DB39-48FA-A091-1416C8D1AC26}"/>
              </a:ext>
            </a:extLst>
          </p:cNvPr>
          <p:cNvSpPr txBox="1"/>
          <p:nvPr/>
        </p:nvSpPr>
        <p:spPr>
          <a:xfrm>
            <a:off x="806824" y="1527586"/>
            <a:ext cx="77085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Coverage for the delivery of telehealth services exclusively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Consultant site (distant)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Referring site (patient)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Sites within the South Carolina </a:t>
            </a:r>
            <a:r>
              <a:rPr lang="en-US" sz="2400">
                <a:solidFill>
                  <a:srgbClr val="002060"/>
                </a:solidFill>
              </a:rPr>
              <a:t>Medicaid Service Area (SCMSA)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Audio and video telecommunication system must be HIPAA compliant for reimbursement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5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4A011E-B6A0-4DA5-ABE8-4CBD14C61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the years leading up to the COVID-19 PHE, there was steady growth of telehealth services and provider adoption across South Carolina.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Statewide efforts included pilot projects and initiatives of all levels, supported largely by the South Carolina Telehealth Alliance (SCTA).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SCTA has been an active stakeholder of the Alliance, monitoring SCTA quarterly and annual reports related to programs and initiatives for evaluation and possible additions to Medicaid telehealth policy.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ABA59D-720F-427A-8718-5021C7C7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of Telehealth Alliance Just Before Pandemic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7D460-54CA-45ED-8B46-8C9BC4FB14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3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March 19, 2020, SCDHHS began issuing a series of Medicaid bulletins in response to the COVID-19 Pandemic.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Medicaid bulletins (12 related to telehealth)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20 telehealth flexibilities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audio-only (telephonic)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home as referring site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Emergency (PHE) Flexibilities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5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54F49C-2895-4639-9F62-92F536CC072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7481316"/>
              </p:ext>
            </p:extLst>
          </p:nvPr>
        </p:nvGraphicFramePr>
        <p:xfrm>
          <a:off x="615950" y="503238"/>
          <a:ext cx="7899400" cy="524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922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2483D8F-77B4-4961-A56C-1D402708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 by Service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76BCB30-4E39-4481-A6D9-91E25E003B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472933"/>
              </p:ext>
            </p:extLst>
          </p:nvPr>
        </p:nvGraphicFramePr>
        <p:xfrm>
          <a:off x="481068" y="955659"/>
          <a:ext cx="8181863" cy="4946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7BC7872-EC58-4A1F-93EB-C6FFEB771855}"/>
              </a:ext>
            </a:extLst>
          </p:cNvPr>
          <p:cNvSpPr txBox="1"/>
          <p:nvPr/>
        </p:nvSpPr>
        <p:spPr>
          <a:xfrm>
            <a:off x="2086984" y="5611870"/>
            <a:ext cx="248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 claims = 616,037</a:t>
            </a:r>
          </a:p>
        </p:txBody>
      </p:sp>
    </p:spTree>
    <p:extLst>
      <p:ext uri="{BB962C8B-B14F-4D97-AF65-F5344CB8AC3E}">
        <p14:creationId xmlns:p14="http://schemas.microsoft.com/office/powerpoint/2010/main" val="175561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2483D8F-77B4-4961-A56C-1D402708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 by Paid Amount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818784C-2279-46C3-8FA6-85391D4AC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568982"/>
              </p:ext>
            </p:extLst>
          </p:nvPr>
        </p:nvGraphicFramePr>
        <p:xfrm>
          <a:off x="515013" y="1004440"/>
          <a:ext cx="7789891" cy="4998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051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2483D8F-77B4-4961-A56C-1D402708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 by Age Group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60FBEA61-7F4A-4B54-8066-14E7DF35D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4161" y="1201315"/>
            <a:ext cx="4988430" cy="4349090"/>
          </a:xfr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596D1A-DA04-4B0B-92DB-9AA23D76E1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714" y="1228902"/>
            <a:ext cx="3569911" cy="434909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6DEDC17-64B3-4C84-B9CE-399E204A9DAA}"/>
              </a:ext>
            </a:extLst>
          </p:cNvPr>
          <p:cNvSpPr txBox="1"/>
          <p:nvPr/>
        </p:nvSpPr>
        <p:spPr>
          <a:xfrm>
            <a:off x="968189" y="5564011"/>
            <a:ext cx="216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 = $94,642,803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E878B2-5CA7-4260-BA0C-38ECC5AC61C7}"/>
              </a:ext>
            </a:extLst>
          </p:cNvPr>
          <p:cNvSpPr txBox="1"/>
          <p:nvPr/>
        </p:nvSpPr>
        <p:spPr>
          <a:xfrm>
            <a:off x="5802279" y="5550405"/>
            <a:ext cx="2534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 = $682,459,099</a:t>
            </a:r>
          </a:p>
        </p:txBody>
      </p:sp>
    </p:spTree>
    <p:extLst>
      <p:ext uri="{BB962C8B-B14F-4D97-AF65-F5344CB8AC3E}">
        <p14:creationId xmlns:p14="http://schemas.microsoft.com/office/powerpoint/2010/main" val="205641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018613"/>
            <a:ext cx="7966710" cy="4820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On October 1, 2021 SCDHHS submitted a report to the Legislature on the status of the telehealth program and the direction of telehealth policy as we emerge from the PHE. 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foremost priority identified in the report is continued evaluation of services that may achieve the department’s access, cost and quality goals.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identified for additional review for </a:t>
            </a:r>
            <a:r>
              <a:rPr 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policy addition: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home as an approved referring location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Behavioral health provider type restrictions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Audio-only services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SCDHHS Telemedicine Proviso Report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938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2">
      <a:dk1>
        <a:sysClr val="windowText" lastClr="000000"/>
      </a:dk1>
      <a:lt1>
        <a:srgbClr val="FFFFFF"/>
      </a:lt1>
      <a:dk2>
        <a:srgbClr val="004875"/>
      </a:dk2>
      <a:lt2>
        <a:srgbClr val="FFFFFF"/>
      </a:lt2>
      <a:accent1>
        <a:srgbClr val="004875"/>
      </a:accent1>
      <a:accent2>
        <a:srgbClr val="E27500"/>
      </a:accent2>
      <a:accent3>
        <a:srgbClr val="7993B7"/>
      </a:accent3>
      <a:accent4>
        <a:srgbClr val="007630"/>
      </a:accent4>
      <a:accent5>
        <a:srgbClr val="FFFFFF"/>
      </a:accent5>
      <a:accent6>
        <a:srgbClr val="FFFFFF"/>
      </a:accent6>
      <a:hlink>
        <a:srgbClr val="004875"/>
      </a:hlink>
      <a:folHlink>
        <a:srgbClr val="7993B7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CEE3C5579ED94CBB5B031D465E13F7" ma:contentTypeVersion="13" ma:contentTypeDescription="Create a new document." ma:contentTypeScope="" ma:versionID="7bd7caffd95ef5a6b0d61f9b4767145a">
  <xsd:schema xmlns:xsd="http://www.w3.org/2001/XMLSchema" xmlns:xs="http://www.w3.org/2001/XMLSchema" xmlns:p="http://schemas.microsoft.com/office/2006/metadata/properties" xmlns:ns2="b83007a1-baee-4c47-b67b-0815d673e62d" xmlns:ns3="c39a5cb0-216e-41a0-bbeb-5bfa6ec8914d" targetNamespace="http://schemas.microsoft.com/office/2006/metadata/properties" ma:root="true" ma:fieldsID="e156ecf00d7fa3f2ffafd47716fa7e17" ns2:_="" ns3:_="">
    <xsd:import namespace="b83007a1-baee-4c47-b67b-0815d673e62d"/>
    <xsd:import namespace="c39a5cb0-216e-41a0-bbeb-5bfa6ec891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007a1-baee-4c47-b67b-0815d673e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a5cb0-216e-41a0-bbeb-5bfa6ec8914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B781EE-FCB7-4E87-A228-460A74E183A5}">
  <ds:schemaRefs>
    <ds:schemaRef ds:uri="http://purl.org/dc/dcmitype/"/>
    <ds:schemaRef ds:uri="c39a5cb0-216e-41a0-bbeb-5bfa6ec8914d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b83007a1-baee-4c47-b67b-0815d673e62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48175B-B622-40C6-8B0D-606F34EF3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34B7E5-FF3C-4F71-8287-93F4F8C71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3007a1-baee-4c47-b67b-0815d673e62d"/>
    <ds:schemaRef ds:uri="c39a5cb0-216e-41a0-bbeb-5bfa6ec891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442</Words>
  <Application>Microsoft Office PowerPoint</Application>
  <PresentationFormat>On-screen Show (4:3)</PresentationFormat>
  <Paragraphs>99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Custom Design</vt:lpstr>
      <vt:lpstr>1_Custom Design</vt:lpstr>
      <vt:lpstr> Medicaid Approach to the  Future of Telehealth  </vt:lpstr>
      <vt:lpstr>Pre-COVID Policy</vt:lpstr>
      <vt:lpstr>Approach of Telehealth Alliance Just Before Pandemic</vt:lpstr>
      <vt:lpstr>Public Health Emergency (PHE) Flexibilities </vt:lpstr>
      <vt:lpstr>PowerPoint Presentation</vt:lpstr>
      <vt:lpstr>Utilization by Service Type</vt:lpstr>
      <vt:lpstr>Utilization by Paid Amount</vt:lpstr>
      <vt:lpstr>Expenditures by Age Group</vt:lpstr>
      <vt:lpstr>SCDHHS Telemedicine Proviso Report </vt:lpstr>
      <vt:lpstr>CMS State Medicaid Telehealth Toolkit</vt:lpstr>
      <vt:lpstr>Phases of Telehealth Changes</vt:lpstr>
      <vt:lpstr>PowerPoint Presentation</vt:lpstr>
    </vt:vector>
  </TitlesOfParts>
  <Company>SCDHHS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SCDHHS</dc:creator>
  <cp:lastModifiedBy>Shadda Winterhalter</cp:lastModifiedBy>
  <cp:revision>78</cp:revision>
  <cp:lastPrinted>2021-11-22T15:26:21Z</cp:lastPrinted>
  <dcterms:created xsi:type="dcterms:W3CDTF">2015-09-08T13:47:15Z</dcterms:created>
  <dcterms:modified xsi:type="dcterms:W3CDTF">2021-11-22T19:12:38Z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b28be5da-ae3f-43e9-a5f2-bf11eadd2683</vt:lpwstr>
  </property>
  <property fmtid="{D5CDD505-2E9C-101B-9397-08002B2CF9AE}" pid="3" name="ContentTypeId">
    <vt:lpwstr>0x010100E9CEE3C5579ED94CBB5B031D465E13F7</vt:lpwstr>
  </property>
</Properties>
</file>