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4"/>
  </p:sldMasterIdLst>
  <p:notesMasterIdLst>
    <p:notesMasterId r:id="rId25"/>
  </p:notesMasterIdLst>
  <p:handoutMasterIdLst>
    <p:handoutMasterId r:id="rId26"/>
  </p:handoutMasterIdLst>
  <p:sldIdLst>
    <p:sldId id="466" r:id="rId5"/>
    <p:sldId id="487" r:id="rId6"/>
    <p:sldId id="486" r:id="rId7"/>
    <p:sldId id="493" r:id="rId8"/>
    <p:sldId id="491" r:id="rId9"/>
    <p:sldId id="271" r:id="rId10"/>
    <p:sldId id="497" r:id="rId11"/>
    <p:sldId id="498" r:id="rId12"/>
    <p:sldId id="499" r:id="rId13"/>
    <p:sldId id="490" r:id="rId14"/>
    <p:sldId id="501" r:id="rId15"/>
    <p:sldId id="488" r:id="rId16"/>
    <p:sldId id="264" r:id="rId17"/>
    <p:sldId id="272" r:id="rId18"/>
    <p:sldId id="269" r:id="rId19"/>
    <p:sldId id="492" r:id="rId20"/>
    <p:sldId id="494" r:id="rId21"/>
    <p:sldId id="495" r:id="rId22"/>
    <p:sldId id="500" r:id="rId23"/>
    <p:sldId id="257"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Palatino Linotype" panose="02040502050505030304"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Palatino Linotype" panose="02040502050505030304"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Palatino Linotype" panose="02040502050505030304"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Palatino Linotype" panose="02040502050505030304"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Palatino Linotype" panose="02040502050505030304"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Palatino Linotype" panose="02040502050505030304"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Palatino Linotype" panose="02040502050505030304"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Palatino Linotype" panose="02040502050505030304"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Palatino Linotype" panose="0204050205050503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ate" id="{F7F5DEC0-FBF2-7F46-B393-0870E2FC6A21}">
          <p14:sldIdLst/>
        </p14:section>
        <p14:section name="Untitled Section" id="{DF521466-9BC8-9C48-B6CA-3961002BCD6D}">
          <p14:sldIdLst>
            <p14:sldId id="466"/>
            <p14:sldId id="487"/>
            <p14:sldId id="486"/>
            <p14:sldId id="493"/>
            <p14:sldId id="491"/>
            <p14:sldId id="271"/>
            <p14:sldId id="497"/>
            <p14:sldId id="498"/>
            <p14:sldId id="499"/>
            <p14:sldId id="490"/>
            <p14:sldId id="501"/>
            <p14:sldId id="488"/>
            <p14:sldId id="264"/>
            <p14:sldId id="272"/>
            <p14:sldId id="269"/>
            <p14:sldId id="492"/>
            <p14:sldId id="494"/>
            <p14:sldId id="495"/>
            <p14:sldId id="500"/>
            <p14:sldId id="2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54"/>
    <a:srgbClr val="6C7833"/>
    <a:srgbClr val="797979"/>
    <a:srgbClr val="004438"/>
    <a:srgbClr val="1D4E61"/>
    <a:srgbClr val="1D4F61"/>
    <a:srgbClr val="C79D32"/>
    <a:srgbClr val="143641"/>
    <a:srgbClr val="767769"/>
    <a:srgbClr val="C5CD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09B67-8672-4635-B4C6-B286506B334E}" v="1" dt="2021-04-07T16:58:25.427"/>
    <p1510:client id="{8D99E4BA-8AD3-43FA-B192-EAFCE47083D1}" v="4" dt="2021-04-07T16:43:44.427"/>
    <p1510:client id="{9FAACDA2-4253-4EA9-A5D1-F2099F853427}" v="62" dt="2021-04-07T17:06:46.318"/>
    <p1510:client id="{E69E0A87-352B-42B3-B142-1E22061FB84C}" v="28" dt="2021-04-07T16:08:08.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7D785D18-0ED1-4F27-9DD0-42E612FF93B2}" type="datetimeFigureOut">
              <a:rPr lang="en-US" altLang="en-US"/>
              <a:pPr/>
              <a:t>3/30/2022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23DC3D6-6111-41B7-B53B-AFF0EB5C4716}" type="slidenum">
              <a:rPr lang="en-US" altLang="en-US"/>
              <a:pPr/>
              <a:t>‹#›</a:t>
            </a:fld>
            <a:endParaRPr lang="en-US" altLang="en-US"/>
          </a:p>
        </p:txBody>
      </p:sp>
    </p:spTree>
    <p:extLst>
      <p:ext uri="{BB962C8B-B14F-4D97-AF65-F5344CB8AC3E}">
        <p14:creationId xmlns:p14="http://schemas.microsoft.com/office/powerpoint/2010/main" val="3192559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13BE17D2-46BE-4C95-BD9F-2AD7FCDAC6BF}" type="datetimeFigureOut">
              <a:rPr lang="en-US" altLang="en-US"/>
              <a:pPr/>
              <a:t>3/30/2022</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F5C18967-B2F5-4487-9F19-93B595CF1B8F}" type="slidenum">
              <a:rPr lang="en-US" altLang="en-US"/>
              <a:pPr/>
              <a:t>‹#›</a:t>
            </a:fld>
            <a:endParaRPr lang="en-US" altLang="en-US"/>
          </a:p>
        </p:txBody>
      </p:sp>
    </p:spTree>
    <p:extLst>
      <p:ext uri="{BB962C8B-B14F-4D97-AF65-F5344CB8AC3E}">
        <p14:creationId xmlns:p14="http://schemas.microsoft.com/office/powerpoint/2010/main" val="3144801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1</a:t>
            </a:fld>
            <a:endParaRPr lang="en-US" altLang="en-US"/>
          </a:p>
        </p:txBody>
      </p:sp>
    </p:spTree>
    <p:extLst>
      <p:ext uri="{BB962C8B-B14F-4D97-AF65-F5344CB8AC3E}">
        <p14:creationId xmlns:p14="http://schemas.microsoft.com/office/powerpoint/2010/main" val="241632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18</a:t>
            </a:fld>
            <a:endParaRPr lang="en-US" altLang="en-US"/>
          </a:p>
        </p:txBody>
      </p:sp>
    </p:spTree>
    <p:extLst>
      <p:ext uri="{BB962C8B-B14F-4D97-AF65-F5344CB8AC3E}">
        <p14:creationId xmlns:p14="http://schemas.microsoft.com/office/powerpoint/2010/main" val="201468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 element</a:t>
            </a:r>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19</a:t>
            </a:fld>
            <a:endParaRPr lang="en-US" altLang="en-US"/>
          </a:p>
        </p:txBody>
      </p:sp>
    </p:spTree>
    <p:extLst>
      <p:ext uri="{BB962C8B-B14F-4D97-AF65-F5344CB8AC3E}">
        <p14:creationId xmlns:p14="http://schemas.microsoft.com/office/powerpoint/2010/main" val="23219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C18967-B2F5-4487-9F19-93B595CF1B8F}" type="slidenum">
              <a:rPr lang="en-US" altLang="en-US" smtClean="0"/>
              <a:pPr/>
              <a:t>20</a:t>
            </a:fld>
            <a:endParaRPr lang="en-US" altLang="en-US"/>
          </a:p>
        </p:txBody>
      </p:sp>
    </p:spTree>
    <p:extLst>
      <p:ext uri="{BB962C8B-B14F-4D97-AF65-F5344CB8AC3E}">
        <p14:creationId xmlns:p14="http://schemas.microsoft.com/office/powerpoint/2010/main" val="367289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4</a:t>
            </a:fld>
            <a:endParaRPr lang="en-US" altLang="en-US"/>
          </a:p>
        </p:txBody>
      </p:sp>
    </p:spTree>
    <p:extLst>
      <p:ext uri="{BB962C8B-B14F-4D97-AF65-F5344CB8AC3E}">
        <p14:creationId xmlns:p14="http://schemas.microsoft.com/office/powerpoint/2010/main" val="198619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7</a:t>
            </a:fld>
            <a:endParaRPr lang="en-US" altLang="en-US"/>
          </a:p>
        </p:txBody>
      </p:sp>
    </p:spTree>
    <p:extLst>
      <p:ext uri="{BB962C8B-B14F-4D97-AF65-F5344CB8AC3E}">
        <p14:creationId xmlns:p14="http://schemas.microsoft.com/office/powerpoint/2010/main" val="318448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8</a:t>
            </a:fld>
            <a:endParaRPr lang="en-US" altLang="en-US"/>
          </a:p>
        </p:txBody>
      </p:sp>
    </p:spTree>
    <p:extLst>
      <p:ext uri="{BB962C8B-B14F-4D97-AF65-F5344CB8AC3E}">
        <p14:creationId xmlns:p14="http://schemas.microsoft.com/office/powerpoint/2010/main" val="116288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9</a:t>
            </a:fld>
            <a:endParaRPr lang="en-US" altLang="en-US"/>
          </a:p>
        </p:txBody>
      </p:sp>
    </p:spTree>
    <p:extLst>
      <p:ext uri="{BB962C8B-B14F-4D97-AF65-F5344CB8AC3E}">
        <p14:creationId xmlns:p14="http://schemas.microsoft.com/office/powerpoint/2010/main" val="63223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11</a:t>
            </a:fld>
            <a:endParaRPr lang="en-US" altLang="en-US"/>
          </a:p>
        </p:txBody>
      </p:sp>
    </p:spTree>
    <p:extLst>
      <p:ext uri="{BB962C8B-B14F-4D97-AF65-F5344CB8AC3E}">
        <p14:creationId xmlns:p14="http://schemas.microsoft.com/office/powerpoint/2010/main" val="162538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5C18967-B2F5-4487-9F19-93B595CF1B8F}" type="slidenum">
              <a:rPr lang="en-US" altLang="en-US"/>
              <a:pPr/>
              <a:t>13</a:t>
            </a:fld>
            <a:endParaRPr lang="en-US" altLang="en-US" dirty="0"/>
          </a:p>
        </p:txBody>
      </p:sp>
    </p:spTree>
    <p:extLst>
      <p:ext uri="{BB962C8B-B14F-4D97-AF65-F5344CB8AC3E}">
        <p14:creationId xmlns:p14="http://schemas.microsoft.com/office/powerpoint/2010/main" val="171608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S PGothic"/>
              <a:cs typeface="Calibri"/>
            </a:endParaRPr>
          </a:p>
        </p:txBody>
      </p:sp>
      <p:sp>
        <p:nvSpPr>
          <p:cNvPr id="4" name="Slide Number Placeholder 3"/>
          <p:cNvSpPr>
            <a:spLocks noGrp="1"/>
          </p:cNvSpPr>
          <p:nvPr>
            <p:ph type="sldNum" sz="quarter" idx="5"/>
          </p:nvPr>
        </p:nvSpPr>
        <p:spPr/>
        <p:txBody>
          <a:bodyPr/>
          <a:lstStyle/>
          <a:p>
            <a:fld id="{F5C18967-B2F5-4487-9F19-93B595CF1B8F}" type="slidenum">
              <a:rPr lang="en-US" altLang="en-US"/>
              <a:pPr/>
              <a:t>15</a:t>
            </a:fld>
            <a:endParaRPr lang="en-US" altLang="en-US" dirty="0"/>
          </a:p>
        </p:txBody>
      </p:sp>
    </p:spTree>
    <p:extLst>
      <p:ext uri="{BB962C8B-B14F-4D97-AF65-F5344CB8AC3E}">
        <p14:creationId xmlns:p14="http://schemas.microsoft.com/office/powerpoint/2010/main" val="398535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18967-B2F5-4487-9F19-93B595CF1B8F}" type="slidenum">
              <a:rPr lang="en-US" altLang="en-US" smtClean="0"/>
              <a:pPr/>
              <a:t>17</a:t>
            </a:fld>
            <a:endParaRPr lang="en-US" altLang="en-US"/>
          </a:p>
        </p:txBody>
      </p:sp>
    </p:spTree>
    <p:extLst>
      <p:ext uri="{BB962C8B-B14F-4D97-AF65-F5344CB8AC3E}">
        <p14:creationId xmlns:p14="http://schemas.microsoft.com/office/powerpoint/2010/main" val="2890432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6E0D8-B8B8-4545-9F16-A974652C2B0D}"/>
              </a:ext>
            </a:extLst>
          </p:cNvPr>
          <p:cNvSpPr>
            <a:spLocks noGrp="1"/>
          </p:cNvSpPr>
          <p:nvPr>
            <p:ph type="title" hasCustomPrompt="1"/>
          </p:nvPr>
        </p:nvSpPr>
        <p:spPr>
          <a:xfrm>
            <a:off x="628650" y="3810000"/>
            <a:ext cx="7886700" cy="1812972"/>
          </a:xfrm>
          <a:prstGeom prst="rect">
            <a:avLst/>
          </a:prstGeom>
          <a:noFill/>
        </p:spPr>
        <p:txBody>
          <a:bodyPr/>
          <a:lstStyle>
            <a:lvl1pPr algn="ctr">
              <a:defRPr sz="4400" b="0">
                <a:solidFill>
                  <a:srgbClr val="767769"/>
                </a:solidFill>
                <a:latin typeface="+mj-lt"/>
                <a:cs typeface="Calibri" panose="020F0502020204030204" pitchFamily="34" charset="0"/>
              </a:defRPr>
            </a:lvl1pPr>
          </a:lstStyle>
          <a:p>
            <a:r>
              <a:rPr lang="en-US"/>
              <a:t>Welcome to the South Carolina Office of Rural Health</a:t>
            </a:r>
          </a:p>
        </p:txBody>
      </p:sp>
      <p:pic>
        <p:nvPicPr>
          <p:cNvPr id="5" name="Picture 4">
            <a:extLst>
              <a:ext uri="{FF2B5EF4-FFF2-40B4-BE49-F238E27FC236}">
                <a16:creationId xmlns:a16="http://schemas.microsoft.com/office/drawing/2014/main" id="{C6A40DEC-35EA-A143-869D-020156BF02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04" b="12282"/>
          <a:stretch/>
        </p:blipFill>
        <p:spPr>
          <a:xfrm>
            <a:off x="0" y="-35321"/>
            <a:ext cx="9144000" cy="1559322"/>
          </a:xfrm>
          <a:prstGeom prst="rect">
            <a:avLst/>
          </a:prstGeom>
        </p:spPr>
      </p:pic>
      <p:sp>
        <p:nvSpPr>
          <p:cNvPr id="9" name="Rectangle 8">
            <a:extLst>
              <a:ext uri="{FF2B5EF4-FFF2-40B4-BE49-F238E27FC236}">
                <a16:creationId xmlns:a16="http://schemas.microsoft.com/office/drawing/2014/main" id="{52016A40-4547-2C43-BF07-85E52A5EABAC}"/>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3" name="Picture 2">
            <a:extLst>
              <a:ext uri="{FF2B5EF4-FFF2-40B4-BE49-F238E27FC236}">
                <a16:creationId xmlns:a16="http://schemas.microsoft.com/office/drawing/2014/main" id="{DA16EFB4-8610-684E-9628-37C844CEC4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1300" y="1873122"/>
            <a:ext cx="6121400" cy="1663700"/>
          </a:xfrm>
          <a:prstGeom prst="rect">
            <a:avLst/>
          </a:prstGeom>
        </p:spPr>
      </p:pic>
    </p:spTree>
    <p:extLst>
      <p:ext uri="{BB962C8B-B14F-4D97-AF65-F5344CB8AC3E}">
        <p14:creationId xmlns:p14="http://schemas.microsoft.com/office/powerpoint/2010/main" val="367066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1104900"/>
          </a:xfrm>
          <a:prstGeom prst="rect">
            <a:avLst/>
          </a:prstGeom>
        </p:spPr>
        <p:txBody>
          <a:bodyPr/>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B4633D1-9129-C741-9D4A-6B9E979DEEA1}"/>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6" name="Picture 5">
            <a:extLst>
              <a:ext uri="{FF2B5EF4-FFF2-40B4-BE49-F238E27FC236}">
                <a16:creationId xmlns:a16="http://schemas.microsoft.com/office/drawing/2014/main" id="{B92A0FB8-D94B-4A4E-87EE-9BA15181B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345241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FDEE587-1CE5-2E4D-B614-D42D1A9604ED}"/>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8" name="Picture 7">
            <a:extLst>
              <a:ext uri="{FF2B5EF4-FFF2-40B4-BE49-F238E27FC236}">
                <a16:creationId xmlns:a16="http://schemas.microsoft.com/office/drawing/2014/main" id="{73BB5616-6DC2-ED4D-89E0-947B96D0A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2645847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4FDE70-A2F9-BA48-BB32-D28337F55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21175"/>
            <a:ext cx="9144000" cy="6096000"/>
          </a:xfrm>
          <a:prstGeom prst="rect">
            <a:avLst/>
          </a:prstGeom>
        </p:spPr>
      </p:pic>
      <p:sp>
        <p:nvSpPr>
          <p:cNvPr id="3" name="Rectangle 2">
            <a:extLst>
              <a:ext uri="{FF2B5EF4-FFF2-40B4-BE49-F238E27FC236}">
                <a16:creationId xmlns:a16="http://schemas.microsoft.com/office/drawing/2014/main" id="{DD9FF010-BBA7-3143-97A6-1CEA1BE985CC}"/>
              </a:ext>
            </a:extLst>
          </p:cNvPr>
          <p:cNvSpPr/>
          <p:nvPr userDrawn="1"/>
        </p:nvSpPr>
        <p:spPr>
          <a:xfrm>
            <a:off x="0" y="3823425"/>
            <a:ext cx="9144000" cy="2587930"/>
          </a:xfrm>
          <a:prstGeom prst="rect">
            <a:avLst/>
          </a:prstGeom>
          <a:solidFill>
            <a:srgbClr val="6C78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C6CDC7"/>
              </a:solidFill>
            </a:endParaRPr>
          </a:p>
        </p:txBody>
      </p:sp>
      <p:sp>
        <p:nvSpPr>
          <p:cNvPr id="4" name="TextBox 3">
            <a:extLst>
              <a:ext uri="{FF2B5EF4-FFF2-40B4-BE49-F238E27FC236}">
                <a16:creationId xmlns:a16="http://schemas.microsoft.com/office/drawing/2014/main" id="{BF2D5A03-9281-7642-B358-72352BE35CDD}"/>
              </a:ext>
            </a:extLst>
          </p:cNvPr>
          <p:cNvSpPr txBox="1"/>
          <p:nvPr userDrawn="1"/>
        </p:nvSpPr>
        <p:spPr>
          <a:xfrm>
            <a:off x="6098213" y="3886200"/>
            <a:ext cx="2458720" cy="2954655"/>
          </a:xfrm>
          <a:prstGeom prst="rect">
            <a:avLst/>
          </a:prstGeom>
          <a:noFill/>
        </p:spPr>
        <p:txBody>
          <a:bodyPr wrap="square" rtlCol="0">
            <a:spAutoFit/>
          </a:bodyPr>
          <a:lstStyle/>
          <a:p>
            <a:pPr marL="0" indent="0" algn="l" rtl="0" eaLnBrk="1" fontAlgn="base" hangingPunct="1">
              <a:lnSpc>
                <a:spcPct val="100000"/>
              </a:lnSpc>
              <a:spcBef>
                <a:spcPts val="0"/>
              </a:spcBef>
              <a:spcAft>
                <a:spcPts val="0"/>
              </a:spcAft>
            </a:pPr>
            <a:r>
              <a:rPr lang="en-US" sz="1600" b="1" kern="700" baseline="0">
                <a:solidFill>
                  <a:schemeClr val="bg1"/>
                </a:solidFill>
                <a:effectLst/>
                <a:latin typeface="Calibri" panose="020F0502020204030204" pitchFamily="34" charset="0"/>
                <a:ea typeface="MS PGothic" panose="020B0600070205080204" pitchFamily="34" charset="-128"/>
                <a:cs typeface="+mn-cs"/>
              </a:rPr>
              <a:t>Website: </a:t>
            </a:r>
          </a:p>
          <a:p>
            <a:pPr marL="0" indent="0" algn="l" rtl="0" eaLnBrk="1" fontAlgn="base" hangingPunct="1">
              <a:lnSpc>
                <a:spcPct val="100000"/>
              </a:lnSpc>
              <a:spcBef>
                <a:spcPts val="0"/>
              </a:spcBef>
              <a:spcAft>
                <a:spcPts val="0"/>
              </a:spcAft>
            </a:pPr>
            <a:r>
              <a:rPr lang="en-US" sz="1600" b="0" kern="700" baseline="0">
                <a:solidFill>
                  <a:schemeClr val="bg1"/>
                </a:solidFill>
                <a:effectLst/>
                <a:latin typeface="Calibri" panose="020F0502020204030204" pitchFamily="34" charset="0"/>
                <a:ea typeface="MS PGothic" panose="020B0600070205080204" pitchFamily="34" charset="-128"/>
                <a:cs typeface="+mn-cs"/>
              </a:rPr>
              <a:t>scorh.net</a:t>
            </a:r>
          </a:p>
          <a:p>
            <a:pPr marL="0" indent="0" algn="l" rtl="0" eaLnBrk="1" fontAlgn="base" hangingPunct="1">
              <a:lnSpc>
                <a:spcPct val="100000"/>
              </a:lnSpc>
              <a:spcBef>
                <a:spcPts val="600"/>
              </a:spcBef>
              <a:spcAft>
                <a:spcPts val="0"/>
              </a:spcAft>
            </a:pPr>
            <a:r>
              <a:rPr lang="en-US" sz="1600" b="1" kern="700" baseline="0">
                <a:solidFill>
                  <a:schemeClr val="bg1"/>
                </a:solidFill>
                <a:effectLst/>
                <a:latin typeface="Calibri" panose="020F0502020204030204" pitchFamily="34" charset="0"/>
                <a:ea typeface="MS PGothic" panose="020B0600070205080204" pitchFamily="34" charset="-128"/>
                <a:cs typeface="+mn-cs"/>
              </a:rPr>
              <a:t>Address: </a:t>
            </a:r>
          </a:p>
          <a:p>
            <a:pPr marL="0" indent="0" algn="l" rtl="0" eaLnBrk="1" fontAlgn="base" hangingPunct="1">
              <a:lnSpc>
                <a:spcPct val="100000"/>
              </a:lnSpc>
              <a:spcBef>
                <a:spcPts val="0"/>
              </a:spcBef>
              <a:spcAft>
                <a:spcPts val="600"/>
              </a:spcAft>
            </a:pPr>
            <a:r>
              <a:rPr lang="en-US" sz="1600" b="0" kern="700" baseline="0">
                <a:solidFill>
                  <a:schemeClr val="bg1"/>
                </a:solidFill>
                <a:effectLst/>
                <a:latin typeface="Calibri" panose="020F0502020204030204" pitchFamily="34" charset="0"/>
                <a:ea typeface="MS PGothic" panose="020B0600070205080204" pitchFamily="34" charset="-128"/>
                <a:cs typeface="+mn-cs"/>
              </a:rPr>
              <a:t>107 Saluda Pointe Drive</a:t>
            </a:r>
            <a:r>
              <a:rPr lang="en-US" sz="1600" b="0" kern="1200" baseline="0">
                <a:solidFill>
                  <a:schemeClr val="bg1"/>
                </a:solidFill>
                <a:effectLst/>
                <a:latin typeface="Palatino Linotype" panose="02040502050505030304" pitchFamily="18" charset="0"/>
                <a:ea typeface="MS PGothic" panose="020B0600070205080204" pitchFamily="34" charset="-128"/>
                <a:cs typeface="+mn-cs"/>
              </a:rPr>
              <a:t> </a:t>
            </a:r>
            <a:r>
              <a:rPr lang="en-US" sz="1600" b="0" kern="700" baseline="0">
                <a:solidFill>
                  <a:schemeClr val="bg1"/>
                </a:solidFill>
                <a:effectLst/>
                <a:latin typeface="Calibri" panose="020F0502020204030204" pitchFamily="34" charset="0"/>
                <a:ea typeface="MS PGothic" panose="020B0600070205080204" pitchFamily="34" charset="-128"/>
                <a:cs typeface="+mn-cs"/>
              </a:rPr>
              <a:t>Lexington, SC 29072</a:t>
            </a:r>
          </a:p>
          <a:p>
            <a:pPr marL="0" indent="0" algn="l" rtl="0" eaLnBrk="1" fontAlgn="base" hangingPunct="1">
              <a:lnSpc>
                <a:spcPct val="100000"/>
              </a:lnSpc>
              <a:spcBef>
                <a:spcPts val="0"/>
              </a:spcBef>
              <a:spcAft>
                <a:spcPts val="0"/>
              </a:spcAft>
            </a:pPr>
            <a:r>
              <a:rPr lang="en-US" sz="1600" b="1" kern="700" baseline="0">
                <a:solidFill>
                  <a:schemeClr val="bg1"/>
                </a:solidFill>
                <a:effectLst/>
                <a:latin typeface="Calibri" panose="020F0502020204030204" pitchFamily="34" charset="0"/>
                <a:ea typeface="MS PGothic" panose="020B0600070205080204" pitchFamily="34" charset="-128"/>
                <a:cs typeface="+mn-cs"/>
              </a:rPr>
              <a:t>Phone: </a:t>
            </a:r>
          </a:p>
          <a:p>
            <a:pPr marL="0" indent="0" algn="l" rtl="0" eaLnBrk="1" fontAlgn="base" hangingPunct="1">
              <a:lnSpc>
                <a:spcPct val="100000"/>
              </a:lnSpc>
              <a:spcBef>
                <a:spcPts val="0"/>
              </a:spcBef>
              <a:spcAft>
                <a:spcPts val="0"/>
              </a:spcAft>
            </a:pPr>
            <a:r>
              <a:rPr lang="en-US" sz="1600" b="0" kern="700" baseline="0">
                <a:solidFill>
                  <a:schemeClr val="bg1"/>
                </a:solidFill>
                <a:effectLst/>
                <a:latin typeface="Calibri" panose="020F0502020204030204" pitchFamily="34" charset="0"/>
                <a:ea typeface="MS PGothic" panose="020B0600070205080204" pitchFamily="34" charset="-128"/>
                <a:cs typeface="+mn-cs"/>
              </a:rPr>
              <a:t>803-454-3850</a:t>
            </a:r>
            <a:endParaRPr lang="en-US" sz="1600" b="0">
              <a:solidFill>
                <a:schemeClr val="bg1"/>
              </a:solidFill>
              <a:effectLst/>
            </a:endParaRPr>
          </a:p>
          <a:p>
            <a:pPr marL="0" indent="0" algn="l" rtl="0" eaLnBrk="1" fontAlgn="base" hangingPunct="1">
              <a:lnSpc>
                <a:spcPct val="100000"/>
              </a:lnSpc>
              <a:spcBef>
                <a:spcPts val="0"/>
              </a:spcBef>
              <a:spcAft>
                <a:spcPts val="0"/>
              </a:spcAft>
            </a:pPr>
            <a:r>
              <a:rPr lang="en-US" sz="1400" kern="700" baseline="0">
                <a:solidFill>
                  <a:srgbClr val="767769"/>
                </a:solidFill>
                <a:effectLst/>
                <a:latin typeface="Calibri" panose="020F0502020204030204" pitchFamily="34" charset="0"/>
                <a:ea typeface="MS PGothic" panose="020B0600070205080204" pitchFamily="34" charset="-128"/>
                <a:cs typeface="+mn-cs"/>
              </a:rPr>
              <a:t> </a:t>
            </a:r>
          </a:p>
          <a:p>
            <a:pPr algn="l" rtl="0" fontAlgn="base">
              <a:lnSpc>
                <a:spcPct val="100000"/>
              </a:lnSpc>
              <a:spcBef>
                <a:spcPts val="0"/>
              </a:spcBef>
              <a:spcAft>
                <a:spcPts val="0"/>
              </a:spcAft>
            </a:pPr>
            <a:r>
              <a:rPr lang="en-US" sz="16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p>
          <a:p>
            <a:pPr algn="l" rtl="0" fontAlgn="base">
              <a:lnSpc>
                <a:spcPct val="100000"/>
              </a:lnSpc>
              <a:spcBef>
                <a:spcPts val="0"/>
              </a:spcBef>
              <a:spcAft>
                <a:spcPts val="0"/>
              </a:spcAft>
            </a:pPr>
            <a:r>
              <a:rPr lang="en-US" sz="16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endParaRPr lang="en-US" sz="1200" kern="1200" baseline="0">
              <a:solidFill>
                <a:srgbClr val="1D4E6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endParaRPr>
          </a:p>
          <a:p>
            <a:endParaRPr lang="en-US"/>
          </a:p>
        </p:txBody>
      </p:sp>
      <p:sp>
        <p:nvSpPr>
          <p:cNvPr id="14" name="Rectangle 13">
            <a:extLst>
              <a:ext uri="{FF2B5EF4-FFF2-40B4-BE49-F238E27FC236}">
                <a16:creationId xmlns:a16="http://schemas.microsoft.com/office/drawing/2014/main" id="{AB08A409-4BBD-9C4B-AB8B-351B395C3C19}"/>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sp>
        <p:nvSpPr>
          <p:cNvPr id="9" name="TextBox 8">
            <a:extLst>
              <a:ext uri="{FF2B5EF4-FFF2-40B4-BE49-F238E27FC236}">
                <a16:creationId xmlns:a16="http://schemas.microsoft.com/office/drawing/2014/main" id="{B94CE572-3DBB-584D-BAFF-81DF6F755BE1}"/>
              </a:ext>
            </a:extLst>
          </p:cNvPr>
          <p:cNvSpPr txBox="1"/>
          <p:nvPr userDrawn="1"/>
        </p:nvSpPr>
        <p:spPr>
          <a:xfrm>
            <a:off x="1638300" y="6330968"/>
            <a:ext cx="5867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kern="1200" baseline="0">
                <a:solidFill>
                  <a:schemeClr val="bg1"/>
                </a:solidFill>
                <a:effectLst>
                  <a:outerShdw blurRad="50800" dist="50800" dir="5400000" sx="1000" sy="1000" algn="ctr" rotWithShape="0">
                    <a:srgbClr val="000000">
                      <a:alpha val="43000"/>
                    </a:srgbClr>
                  </a:outerShdw>
                </a:effectLst>
                <a:latin typeface="+mn-lt"/>
                <a:ea typeface="MS PGothic" panose="020B0600070205080204" pitchFamily="34" charset="-128"/>
                <a:cs typeface="Al Bayan Plain" pitchFamily="2" charset="-78"/>
              </a:rPr>
              <a:t>Text SCRURALHEALTH to 66866</a:t>
            </a:r>
            <a:r>
              <a:rPr lang="en-US" sz="1400" b="1" kern="1200" baseline="0">
                <a:solidFill>
                  <a:schemeClr val="bg1"/>
                </a:solidFill>
                <a:effectLst/>
                <a:latin typeface="+mn-lt"/>
                <a:ea typeface="MS PGothic" panose="020B0600070205080204" pitchFamily="34" charset="-128"/>
                <a:cs typeface="Al Bayan Plain" pitchFamily="2" charset="-78"/>
              </a:rPr>
              <a:t> </a:t>
            </a:r>
            <a:r>
              <a:rPr lang="en-US" sz="1400" b="1">
                <a:solidFill>
                  <a:schemeClr val="bg1"/>
                </a:solidFill>
                <a:latin typeface="+mn-lt"/>
                <a:cs typeface="Al Bayan Plain" pitchFamily="2" charset="-78"/>
              </a:rPr>
              <a:t>to subscribe to our “Rural Focus” newsletter! </a:t>
            </a:r>
          </a:p>
        </p:txBody>
      </p:sp>
      <p:cxnSp>
        <p:nvCxnSpPr>
          <p:cNvPr id="27" name="Straight Connector 26">
            <a:extLst>
              <a:ext uri="{FF2B5EF4-FFF2-40B4-BE49-F238E27FC236}">
                <a16:creationId xmlns:a16="http://schemas.microsoft.com/office/drawing/2014/main" id="{311A1B46-6B60-1145-82FF-182D6F6AB6E0}"/>
              </a:ext>
            </a:extLst>
          </p:cNvPr>
          <p:cNvCxnSpPr>
            <a:cxnSpLocks/>
          </p:cNvCxnSpPr>
          <p:nvPr userDrawn="1"/>
        </p:nvCxnSpPr>
        <p:spPr>
          <a:xfrm>
            <a:off x="3352800" y="3995458"/>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2C8BC3-890A-DB43-A84B-7E80FFF35EB3}"/>
              </a:ext>
            </a:extLst>
          </p:cNvPr>
          <p:cNvCxnSpPr>
            <a:cxnSpLocks/>
          </p:cNvCxnSpPr>
          <p:nvPr userDrawn="1"/>
        </p:nvCxnSpPr>
        <p:spPr>
          <a:xfrm>
            <a:off x="5734259" y="4025603"/>
            <a:ext cx="0" cy="19812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BD3D166-9D9E-9848-99A0-5EB99F803F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1312" y="3640640"/>
            <a:ext cx="1924856" cy="2074360"/>
          </a:xfrm>
          <a:prstGeom prst="rect">
            <a:avLst/>
          </a:prstGeom>
        </p:spPr>
      </p:pic>
      <p:pic>
        <p:nvPicPr>
          <p:cNvPr id="5" name="Picture 4">
            <a:extLst>
              <a:ext uri="{FF2B5EF4-FFF2-40B4-BE49-F238E27FC236}">
                <a16:creationId xmlns:a16="http://schemas.microsoft.com/office/drawing/2014/main" id="{8995BA63-8FDB-0D4F-A640-5F7E6FD6F9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917" y="161317"/>
            <a:ext cx="4138166" cy="1124689"/>
          </a:xfrm>
          <a:prstGeom prst="rect">
            <a:avLst/>
          </a:prstGeom>
        </p:spPr>
      </p:pic>
    </p:spTree>
    <p:extLst>
      <p:ext uri="{BB962C8B-B14F-4D97-AF65-F5344CB8AC3E}">
        <p14:creationId xmlns:p14="http://schemas.microsoft.com/office/powerpoint/2010/main" val="330892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baseline="0">
                <a:solidFill>
                  <a:srgbClr val="797979"/>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93E0D4E4-BCCD-3D47-A574-B09EA1F437FE}"/>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10" name="Picture 9">
            <a:extLst>
              <a:ext uri="{FF2B5EF4-FFF2-40B4-BE49-F238E27FC236}">
                <a16:creationId xmlns:a16="http://schemas.microsoft.com/office/drawing/2014/main" id="{F05FDD9B-B462-A24D-9832-8C4EA580C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328037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rgbClr val="797979"/>
                </a:solidFill>
                <a:latin typeface="Calibri" panose="020F0502020204030204" pitchFamily="34" charset="0"/>
                <a:cs typeface="Calibri" panose="020F0502020204030204" pitchFamily="34" charset="0"/>
              </a:defRPr>
            </a:lvl1pPr>
            <a:lvl2pPr>
              <a:defRPr baseline="0">
                <a:solidFill>
                  <a:srgbClr val="797979"/>
                </a:solidFill>
                <a:latin typeface="Calibri" panose="020F0502020204030204" pitchFamily="34" charset="0"/>
                <a:cs typeface="Calibri" panose="020F0502020204030204" pitchFamily="34" charset="0"/>
              </a:defRPr>
            </a:lvl2pPr>
            <a:lvl3pPr>
              <a:defRPr baseline="0">
                <a:solidFill>
                  <a:srgbClr val="797979"/>
                </a:solidFill>
                <a:latin typeface="Calibri" panose="020F0502020204030204" pitchFamily="34" charset="0"/>
                <a:cs typeface="Calibri" panose="020F0502020204030204" pitchFamily="34" charset="0"/>
              </a:defRPr>
            </a:lvl3pPr>
            <a:lvl4pPr>
              <a:defRPr baseline="0">
                <a:solidFill>
                  <a:srgbClr val="797979"/>
                </a:solidFill>
                <a:latin typeface="Calibri" panose="020F0502020204030204" pitchFamily="34" charset="0"/>
                <a:cs typeface="Calibri" panose="020F0502020204030204" pitchFamily="34" charset="0"/>
              </a:defRPr>
            </a:lvl4pPr>
            <a:lvl5pPr>
              <a:defRPr baseline="0">
                <a:solidFill>
                  <a:srgbClr val="797979"/>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467E9FA-E6BA-2846-AE11-9D1E81525756}"/>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6" name="Picture 5">
            <a:extLst>
              <a:ext uri="{FF2B5EF4-FFF2-40B4-BE49-F238E27FC236}">
                <a16:creationId xmlns:a16="http://schemas.microsoft.com/office/drawing/2014/main" id="{59E47BF0-C4E4-8B4D-AB52-DDB06BBC4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224362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ooter Placeholder 2"/>
          <p:cNvSpPr txBox="1">
            <a:spLocks/>
          </p:cNvSpPr>
          <p:nvPr/>
        </p:nvSpPr>
        <p:spPr>
          <a:xfrm>
            <a:off x="914400" y="6172200"/>
            <a:ext cx="5181600" cy="4572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rgbClr val="002454"/>
                </a:solidFill>
                <a:effectLst/>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Footer Placeholder 2">
            <a:extLst>
              <a:ext uri="{FF2B5EF4-FFF2-40B4-BE49-F238E27FC236}">
                <a16:creationId xmlns:a16="http://schemas.microsoft.com/office/drawing/2014/main" id="{E395E701-E378-BA43-B3FC-6C35294BB207}"/>
              </a:ext>
            </a:extLst>
          </p:cNvPr>
          <p:cNvSpPr txBox="1">
            <a:spLocks/>
          </p:cNvSpPr>
          <p:nvPr userDrawn="1"/>
        </p:nvSpPr>
        <p:spPr>
          <a:xfrm>
            <a:off x="914400" y="6172200"/>
            <a:ext cx="5181600" cy="4572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C820AB9A-B9AE-6543-8277-12C3BBA5A4B9}"/>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12" name="Picture 11">
            <a:extLst>
              <a:ext uri="{FF2B5EF4-FFF2-40B4-BE49-F238E27FC236}">
                <a16:creationId xmlns:a16="http://schemas.microsoft.com/office/drawing/2014/main" id="{917DA297-1F3C-3A44-B7A4-530E65012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188135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65760" y="1600200"/>
            <a:ext cx="4041648" cy="4526280"/>
          </a:xfrm>
        </p:spPr>
        <p:txBody>
          <a:bodyPr/>
          <a:lstStyle>
            <a:lvl1pPr>
              <a:defRPr>
                <a:solidFill>
                  <a:srgbClr val="767769"/>
                </a:solidFill>
                <a:latin typeface="Calibri" panose="020F0502020204030204" pitchFamily="34" charset="0"/>
                <a:cs typeface="Calibri" panose="020F0502020204030204" pitchFamily="34" charset="0"/>
              </a:defRPr>
            </a:lvl1pPr>
            <a:lvl2pPr>
              <a:defRPr>
                <a:solidFill>
                  <a:srgbClr val="767769"/>
                </a:solidFill>
                <a:latin typeface="Calibri" panose="020F0502020204030204" pitchFamily="34" charset="0"/>
                <a:cs typeface="Calibri" panose="020F0502020204030204" pitchFamily="34" charset="0"/>
              </a:defRPr>
            </a:lvl2pPr>
            <a:lvl3pPr>
              <a:defRPr>
                <a:solidFill>
                  <a:srgbClr val="767769"/>
                </a:solidFill>
                <a:latin typeface="Calibri" panose="020F0502020204030204" pitchFamily="34" charset="0"/>
                <a:cs typeface="Calibri" panose="020F0502020204030204" pitchFamily="34" charset="0"/>
              </a:defRPr>
            </a:lvl3pPr>
            <a:lvl4pPr>
              <a:defRPr>
                <a:solidFill>
                  <a:srgbClr val="767769"/>
                </a:solidFill>
                <a:latin typeface="Calibri" panose="020F0502020204030204" pitchFamily="34" charset="0"/>
                <a:cs typeface="Calibri" panose="020F0502020204030204" pitchFamily="34" charset="0"/>
              </a:defRPr>
            </a:lvl4pPr>
            <a:lvl5pPr>
              <a:defRPr>
                <a:solidFill>
                  <a:srgbClr val="767769"/>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A6A003-28EC-A04F-A1F3-40AF22F010C6}"/>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7" name="Picture 6">
            <a:extLst>
              <a:ext uri="{FF2B5EF4-FFF2-40B4-BE49-F238E27FC236}">
                <a16:creationId xmlns:a16="http://schemas.microsoft.com/office/drawing/2014/main" id="{E1D72906-6D27-6B4E-A1BA-85465E104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327625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effectLst/>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72584" y="2212848"/>
            <a:ext cx="4041648" cy="3913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1A929A-2174-7744-849B-F9F607861897}"/>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9" name="Picture 8">
            <a:extLst>
              <a:ext uri="{FF2B5EF4-FFF2-40B4-BE49-F238E27FC236}">
                <a16:creationId xmlns:a16="http://schemas.microsoft.com/office/drawing/2014/main" id="{1B142DF1-767F-5146-910B-E17CAB65C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49119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5369-1305-BC4D-AABD-9B80C1E2597B}"/>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4" name="Picture 3">
            <a:extLst>
              <a:ext uri="{FF2B5EF4-FFF2-40B4-BE49-F238E27FC236}">
                <a16:creationId xmlns:a16="http://schemas.microsoft.com/office/drawing/2014/main" id="{5273444E-87D0-5A40-AFEC-9F78F3A9E5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104909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a:prstGeom prst="rect">
            <a:avLst/>
          </a:prstGeom>
        </p:spPr>
        <p:txBody>
          <a:bodyPr/>
          <a:lstStyle>
            <a:lvl1pPr algn="ctr">
              <a:lnSpc>
                <a:spcPct val="100000"/>
              </a:lnSpc>
              <a:defRPr sz="2800" b="0" baseline="0">
                <a:solidFill>
                  <a:srgbClr val="002454"/>
                </a:solidFill>
                <a:effectLst/>
              </a:defRPr>
            </a:lvl1pPr>
          </a:lstStyle>
          <a:p>
            <a:r>
              <a:rPr lang="en-US"/>
              <a:t>Click to edit Master title style</a:t>
            </a:r>
          </a:p>
        </p:txBody>
      </p:sp>
      <p:sp>
        <p:nvSpPr>
          <p:cNvPr id="3" name="Content Placeholder 2"/>
          <p:cNvSpPr>
            <a:spLocks noGrp="1"/>
          </p:cNvSpPr>
          <p:nvPr>
            <p:ph idx="1"/>
          </p:nvPr>
        </p:nvSpPr>
        <p:spPr>
          <a:xfrm>
            <a:off x="719137" y="273050"/>
            <a:ext cx="4995863" cy="5853113"/>
          </a:xfrm>
        </p:spPr>
        <p:txBody>
          <a:bodyPr/>
          <a:lstStyle>
            <a:lvl1pPr>
              <a:defRPr sz="3200" baseline="0">
                <a:solidFill>
                  <a:srgbClr val="002454"/>
                </a:solidFill>
              </a:defRPr>
            </a:lvl1pPr>
            <a:lvl2pPr>
              <a:defRPr sz="2800" baseline="0">
                <a:solidFill>
                  <a:srgbClr val="767769"/>
                </a:solidFill>
              </a:defRPr>
            </a:lvl2pPr>
            <a:lvl3pPr>
              <a:defRPr sz="2400" baseline="0">
                <a:solidFill>
                  <a:srgbClr val="767769"/>
                </a:solidFill>
              </a:defRPr>
            </a:lvl3pPr>
            <a:lvl4pPr>
              <a:defRPr sz="2000" baseline="0">
                <a:solidFill>
                  <a:srgbClr val="767769"/>
                </a:solidFill>
              </a:defRPr>
            </a:lvl4pPr>
            <a:lvl5pPr>
              <a:defRPr sz="2000" baseline="0">
                <a:solidFill>
                  <a:srgbClr val="767769"/>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baseline="0">
                <a:solidFill>
                  <a:srgbClr val="76776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6C724840-FD5F-0943-85A5-F0DB2BBA89E4}"/>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7" name="Picture 6">
            <a:extLst>
              <a:ext uri="{FF2B5EF4-FFF2-40B4-BE49-F238E27FC236}">
                <a16:creationId xmlns:a16="http://schemas.microsoft.com/office/drawing/2014/main" id="{A29C8938-EB46-EE48-B4EC-83DADDE84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187202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a:prstGeom prst="rect">
            <a:avLst/>
          </a:prstGeom>
        </p:spPr>
        <p:txBody>
          <a:bodyPr/>
          <a:lstStyle>
            <a:lvl1pPr algn="ctr">
              <a:lnSpc>
                <a:spcPct val="100000"/>
              </a:lnSpc>
              <a:defRPr sz="2800" b="0" baseline="0">
                <a:solidFill>
                  <a:srgbClr val="002454"/>
                </a:solidFill>
              </a:defRPr>
            </a:lvl1pPr>
          </a:lstStyle>
          <a:p>
            <a:r>
              <a:rPr lang="en-US"/>
              <a:t>Click to edit Master title style</a:t>
            </a:r>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baseline="0">
                <a:solidFill>
                  <a:srgbClr val="7677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679576" y="5810250"/>
            <a:ext cx="5711824" cy="503772"/>
          </a:xfrm>
        </p:spPr>
        <p:txBody>
          <a:bodyPr>
            <a:normAutofit/>
          </a:bodyPr>
          <a:lstStyle>
            <a:lvl1pPr marL="0" indent="0" algn="ctr">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28EB68BD-0A57-EA42-8556-0742AA0CC98A}"/>
              </a:ext>
            </a:extLst>
          </p:cNvPr>
          <p:cNvSpPr/>
          <p:nvPr userDrawn="1"/>
        </p:nvSpPr>
        <p:spPr>
          <a:xfrm>
            <a:off x="0" y="6169329"/>
            <a:ext cx="9144000" cy="688671"/>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D4F61"/>
                </a:solidFill>
              </a:ln>
              <a:solidFill>
                <a:srgbClr val="767769"/>
              </a:solidFill>
            </a:endParaRPr>
          </a:p>
        </p:txBody>
      </p:sp>
      <p:pic>
        <p:nvPicPr>
          <p:cNvPr id="7" name="Picture 6">
            <a:extLst>
              <a:ext uri="{FF2B5EF4-FFF2-40B4-BE49-F238E27FC236}">
                <a16:creationId xmlns:a16="http://schemas.microsoft.com/office/drawing/2014/main" id="{65D91467-D61A-B440-90D1-CF98F67B8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6014175"/>
            <a:ext cx="2286000" cy="843825"/>
          </a:xfrm>
          <a:prstGeom prst="rect">
            <a:avLst/>
          </a:prstGeom>
        </p:spPr>
      </p:pic>
    </p:spTree>
    <p:extLst>
      <p:ext uri="{BB962C8B-B14F-4D97-AF65-F5344CB8AC3E}">
        <p14:creationId xmlns:p14="http://schemas.microsoft.com/office/powerpoint/2010/main" val="121116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4300"/>
            <a:ext cx="8229600" cy="1104900"/>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72744354"/>
      </p:ext>
    </p:extLst>
  </p:cSld>
  <p:clrMap bg1="lt1" tx1="dk1" bg2="lt2" tx2="dk2" accent1="accent1" accent2="accent2" accent3="accent3" accent4="accent4" accent5="accent5" accent6="accent6" hlink="hlink" folHlink="folHlink"/>
  <p:sldLayoutIdLst>
    <p:sldLayoutId id="2147483844" r:id="rId1"/>
    <p:sldLayoutId id="2147483833" r:id="rId2"/>
    <p:sldLayoutId id="2147483834" r:id="rId3"/>
    <p:sldLayoutId id="2147483835" r:id="rId4"/>
    <p:sldLayoutId id="2147483836" r:id="rId5"/>
    <p:sldLayoutId id="2147483837" r:id="rId6"/>
    <p:sldLayoutId id="2147483845" r:id="rId7"/>
    <p:sldLayoutId id="2147483846" r:id="rId8"/>
    <p:sldLayoutId id="2147483847" r:id="rId9"/>
    <p:sldLayoutId id="2147483848" r:id="rId10"/>
    <p:sldLayoutId id="2147483849" r:id="rId11"/>
    <p:sldLayoutId id="2147483838" r:id="rId12"/>
  </p:sldLayoutIdLst>
  <p:hf sldNum="0" hdr="0" ftr="0" dt="0"/>
  <p:txStyles>
    <p:titleStyle>
      <a:lvl1pPr algn="ctr" rtl="0" eaLnBrk="1" fontAlgn="base" hangingPunct="1">
        <a:lnSpc>
          <a:spcPts val="5800"/>
        </a:lnSpc>
        <a:spcBef>
          <a:spcPct val="0"/>
        </a:spcBef>
        <a:spcAft>
          <a:spcPct val="0"/>
        </a:spcAft>
        <a:defRPr sz="5400" kern="1200">
          <a:solidFill>
            <a:srgbClr val="002454"/>
          </a:solidFill>
          <a:effectLst/>
          <a:latin typeface="Calibri Light" panose="020F0302020204030204" pitchFamily="34" charset="0"/>
          <a:ea typeface="MS PGothic" pitchFamily="34" charset="-128"/>
          <a:cs typeface="Calibri Light" panose="020F0302020204030204" pitchFamily="34" charset="0"/>
        </a:defRPr>
      </a:lvl1pPr>
      <a:lvl2pPr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cs typeface="MS PGothic" charset="0"/>
        </a:defRPr>
      </a:lvl2pPr>
      <a:lvl3pPr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cs typeface="MS PGothic" charset="0"/>
        </a:defRPr>
      </a:lvl3pPr>
      <a:lvl4pPr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cs typeface="MS PGothic" charset="0"/>
        </a:defRPr>
      </a:lvl4pPr>
      <a:lvl5pPr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defRPr>
      </a:lvl6pPr>
      <a:lvl7pPr marL="914400"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defRPr>
      </a:lvl7pPr>
      <a:lvl8pPr marL="1371600"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defRPr>
      </a:lvl8pPr>
      <a:lvl9pPr marL="1828800" algn="ctr" rtl="0" eaLnBrk="1" fontAlgn="base" hangingPunct="1">
        <a:lnSpc>
          <a:spcPts val="5800"/>
        </a:lnSpc>
        <a:spcBef>
          <a:spcPct val="0"/>
        </a:spcBef>
        <a:spcAft>
          <a:spcPct val="0"/>
        </a:spcAft>
        <a:defRPr sz="5400">
          <a:solidFill>
            <a:schemeClr val="tx2"/>
          </a:solidFill>
          <a:latin typeface="Palatino Linotype" pitchFamily="18" charset="0"/>
          <a:ea typeface="MS PGothic" pitchFamily="34" charset="-128"/>
        </a:defRPr>
      </a:lvl9pPr>
    </p:titleStyle>
    <p:bodyStyle>
      <a:lvl1pPr marL="342900" indent="-342900" algn="l" rtl="0" eaLnBrk="1" fontAlgn="base" hangingPunct="1">
        <a:spcBef>
          <a:spcPct val="20000"/>
        </a:spcBef>
        <a:spcAft>
          <a:spcPct val="0"/>
        </a:spcAft>
        <a:buFont typeface="Arial" panose="020B0604020202020204" pitchFamily="34" charset="0"/>
        <a:buChar char="•"/>
        <a:defRPr sz="2400" kern="1200" baseline="0">
          <a:solidFill>
            <a:srgbClr val="797979"/>
          </a:solidFill>
          <a:latin typeface="+mj-lt"/>
          <a:ea typeface="MS PGothic" pitchFamily="34" charset="-128"/>
          <a:cs typeface="MS PGothic" charset="0"/>
        </a:defRPr>
      </a:lvl1pPr>
      <a:lvl2pPr marL="742950" indent="-28575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mj-lt"/>
          <a:ea typeface="MS PGothic" pitchFamily="34" charset="-128"/>
          <a:cs typeface="MS PGothic" charset="0"/>
        </a:defRPr>
      </a:lvl2pPr>
      <a:lvl3pPr marL="11430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mj-lt"/>
          <a:ea typeface="MS PGothic" pitchFamily="34" charset="-128"/>
          <a:cs typeface="MS PGothic" charset="0"/>
        </a:defRPr>
      </a:lvl3pPr>
      <a:lvl4pPr marL="1600200" indent="-22860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mj-lt"/>
          <a:ea typeface="MS PGothic" pitchFamily="34" charset="-128"/>
          <a:cs typeface="MS PGothic" charset="0"/>
        </a:defRPr>
      </a:lvl4pPr>
      <a:lvl5pPr marL="20574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mj-lt"/>
          <a:ea typeface="MS PGothic" pitchFamily="34" charset="-128"/>
          <a:cs typeface="MS PGothic"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cid:95931843-EDE7-460C-929D-E3155480501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6F1A-269E-45AB-8F5B-96DEC7A67D1A}"/>
              </a:ext>
            </a:extLst>
          </p:cNvPr>
          <p:cNvSpPr>
            <a:spLocks noGrp="1"/>
          </p:cNvSpPr>
          <p:nvPr>
            <p:ph type="title"/>
          </p:nvPr>
        </p:nvSpPr>
        <p:spPr>
          <a:xfrm>
            <a:off x="3728620" y="4895670"/>
            <a:ext cx="4843879" cy="1200329"/>
          </a:xfrm>
        </p:spPr>
        <p:txBody>
          <a:bodyPr/>
          <a:lstStyle/>
          <a:p>
            <a:br>
              <a:rPr lang="en-US" dirty="0">
                <a:latin typeface="Candara" panose="020E0502030303020204" pitchFamily="34" charset="0"/>
              </a:rPr>
            </a:br>
            <a:br>
              <a:rPr lang="en-US" dirty="0">
                <a:latin typeface="Candara" panose="020E0502030303020204" pitchFamily="34" charset="0"/>
              </a:rPr>
            </a:br>
            <a:br>
              <a:rPr lang="en-US" dirty="0">
                <a:latin typeface="Candara" panose="020E0502030303020204" pitchFamily="34" charset="0"/>
              </a:rPr>
            </a:br>
            <a:br>
              <a:rPr lang="en-US" dirty="0">
                <a:latin typeface="Candara" panose="020E0502030303020204" pitchFamily="34" charset="0"/>
              </a:rPr>
            </a:br>
            <a:br>
              <a:rPr lang="en-US" dirty="0">
                <a:latin typeface="Candara" panose="020E0502030303020204" pitchFamily="34" charset="0"/>
              </a:rPr>
            </a:br>
            <a:br>
              <a:rPr lang="en-US" dirty="0">
                <a:latin typeface="Candara" panose="020E0502030303020204" pitchFamily="34" charset="0"/>
              </a:rPr>
            </a:br>
            <a:br>
              <a:rPr lang="en-US" dirty="0"/>
            </a:br>
            <a:br>
              <a:rPr lang="en-US" dirty="0">
                <a:latin typeface="Candara" panose="020E0502030303020204" pitchFamily="34" charset="0"/>
              </a:rPr>
            </a:br>
            <a:r>
              <a:rPr lang="en-US" dirty="0">
                <a:latin typeface="Candara" panose="020E0502030303020204" pitchFamily="34" charset="0"/>
              </a:rPr>
              <a:t> </a:t>
            </a:r>
            <a:endParaRPr lang="en-US" sz="2400" dirty="0"/>
          </a:p>
        </p:txBody>
      </p:sp>
      <p:pic>
        <p:nvPicPr>
          <p:cNvPr id="8" name="Picture 7">
            <a:extLst>
              <a:ext uri="{FF2B5EF4-FFF2-40B4-BE49-F238E27FC236}">
                <a16:creationId xmlns:a16="http://schemas.microsoft.com/office/drawing/2014/main" id="{B394EE26-7AF0-444E-A225-B21483816E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4" t="45043" r="664" b="7543"/>
          <a:stretch/>
        </p:blipFill>
        <p:spPr>
          <a:xfrm>
            <a:off x="-3586" y="1"/>
            <a:ext cx="9144000" cy="1524000"/>
          </a:xfrm>
          <a:prstGeom prst="rect">
            <a:avLst/>
          </a:prstGeom>
        </p:spPr>
      </p:pic>
      <p:sp>
        <p:nvSpPr>
          <p:cNvPr id="3" name="TextBox 2">
            <a:extLst>
              <a:ext uri="{FF2B5EF4-FFF2-40B4-BE49-F238E27FC236}">
                <a16:creationId xmlns:a16="http://schemas.microsoft.com/office/drawing/2014/main" id="{0AB59314-7BE9-4AB5-B8E1-FD89C46A3682}"/>
              </a:ext>
            </a:extLst>
          </p:cNvPr>
          <p:cNvSpPr txBox="1"/>
          <p:nvPr/>
        </p:nvSpPr>
        <p:spPr>
          <a:xfrm>
            <a:off x="1145219" y="4385570"/>
            <a:ext cx="6915705" cy="1384995"/>
          </a:xfrm>
          <a:prstGeom prst="rect">
            <a:avLst/>
          </a:prstGeom>
          <a:noFill/>
        </p:spPr>
        <p:txBody>
          <a:bodyPr wrap="square" rtlCol="0">
            <a:spAutoFit/>
          </a:bodyPr>
          <a:lstStyle/>
          <a:p>
            <a:pPr algn="ctr"/>
            <a:r>
              <a:rPr lang="en-US" sz="2400" dirty="0"/>
              <a:t>South Carolina </a:t>
            </a:r>
          </a:p>
          <a:p>
            <a:pPr algn="ctr"/>
            <a:r>
              <a:rPr lang="en-US" sz="2400" dirty="0"/>
              <a:t>Alliance of Health Plans Presentation</a:t>
            </a:r>
          </a:p>
          <a:p>
            <a:pPr algn="ctr"/>
            <a:endParaRPr lang="en-US" dirty="0"/>
          </a:p>
          <a:p>
            <a:pPr algn="ctr"/>
            <a:r>
              <a:rPr lang="en-US" dirty="0"/>
              <a:t>March 30, 2022</a:t>
            </a:r>
          </a:p>
        </p:txBody>
      </p:sp>
    </p:spTree>
    <p:extLst>
      <p:ext uri="{BB962C8B-B14F-4D97-AF65-F5344CB8AC3E}">
        <p14:creationId xmlns:p14="http://schemas.microsoft.com/office/powerpoint/2010/main" val="143760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552"/>
            <a:ext cx="8229600" cy="736847"/>
          </a:xfrm>
        </p:spPr>
        <p:txBody>
          <a:bodyPr wrap="square" numCol="1" anchorCtr="0" compatLnSpc="1">
            <a:prstTxWarp prst="textNoShape">
              <a:avLst/>
            </a:prstTxWarp>
          </a:bodyPr>
          <a:lstStyle/>
          <a:p>
            <a:r>
              <a:rPr lang="en-US" sz="4000" b="1" dirty="0"/>
              <a:t>WHAT WE DO: COMUNITY SUPPORT</a:t>
            </a:r>
            <a:endParaRPr lang="en-US" altLang="en-US" sz="4000" b="1" dirty="0"/>
          </a:p>
        </p:txBody>
      </p:sp>
      <p:sp>
        <p:nvSpPr>
          <p:cNvPr id="43010" name="Content Placeholder 2"/>
          <p:cNvSpPr>
            <a:spLocks noGrp="1"/>
          </p:cNvSpPr>
          <p:nvPr>
            <p:ph idx="1"/>
          </p:nvPr>
        </p:nvSpPr>
        <p:spPr>
          <a:xfrm>
            <a:off x="457200" y="1432718"/>
            <a:ext cx="8229600" cy="3992563"/>
          </a:xfrm>
        </p:spPr>
        <p:txBody>
          <a:bodyPr numCol="1"/>
          <a:lstStyle/>
          <a:p>
            <a:pPr marL="0" indent="0">
              <a:buNone/>
            </a:pPr>
            <a:r>
              <a:rPr lang="en-US" sz="1400" b="1" dirty="0">
                <a:solidFill>
                  <a:srgbClr val="6C7833"/>
                </a:solidFill>
              </a:rPr>
              <a:t>Behavioral Health</a:t>
            </a:r>
          </a:p>
          <a:p>
            <a:pPr marL="0" indent="0">
              <a:buNone/>
            </a:pPr>
            <a:r>
              <a:rPr lang="en-US" sz="1400" dirty="0"/>
              <a:t>With a growing emphasis on behavioral health as an integral part of overall wellness, we are working across sectors and within communities to reduce the stigma of mental illness and substance use disorder. </a:t>
            </a:r>
          </a:p>
          <a:p>
            <a:pPr>
              <a:buFont typeface="Courier New" panose="02070309020205020404" pitchFamily="49" charset="0"/>
              <a:buChar char="o"/>
            </a:pPr>
            <a:r>
              <a:rPr lang="en-US" sz="1400" dirty="0"/>
              <a:t>We provide leadership to address substance use disorder (SUD) and opioid use disorder (OUD) in South Carolina’s rural communities through the Rural Communities Opioid Response Program (RCORP). </a:t>
            </a:r>
          </a:p>
          <a:p>
            <a:pPr>
              <a:buFont typeface="Courier New" panose="02070309020205020404" pitchFamily="49" charset="0"/>
              <a:buChar char="o"/>
            </a:pPr>
            <a:r>
              <a:rPr lang="en-US" sz="1400" dirty="0"/>
              <a:t>We participate in behavioral health coalitions across the state. </a:t>
            </a:r>
          </a:p>
          <a:p>
            <a:pPr>
              <a:buFont typeface="Courier New" panose="02070309020205020404" pitchFamily="49" charset="0"/>
              <a:buChar char="o"/>
            </a:pPr>
            <a:r>
              <a:rPr lang="en-US" sz="1400" dirty="0"/>
              <a:t>We support the agencies in each county that are working to provide behavioral health services at the local level.</a:t>
            </a: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r>
              <a:rPr lang="en-US" sz="1400" b="1" dirty="0">
                <a:solidFill>
                  <a:srgbClr val="6C7833"/>
                </a:solidFill>
              </a:rPr>
              <a:t>Network Development</a:t>
            </a:r>
          </a:p>
          <a:p>
            <a:pPr marL="0" indent="0">
              <a:buNone/>
            </a:pPr>
            <a:r>
              <a:rPr lang="en-US" sz="1400" dirty="0"/>
              <a:t>We are growing partnerships to ensure that all South Carolina residents get the care they need, regardless of insurance coverage or ability to pay. We build these local networks to foster shared services, workforce development, and access improvement initiatives. SCORH also provides education and development for local nonprofit governing boards.</a:t>
            </a:r>
          </a:p>
          <a:p>
            <a:pPr marL="0" indent="0">
              <a:buNone/>
            </a:pPr>
            <a:endParaRPr lang="en-US" sz="1400" dirty="0"/>
          </a:p>
          <a:p>
            <a:pPr marL="0" indent="0">
              <a:buNone/>
            </a:pPr>
            <a:r>
              <a:rPr lang="en-US" sz="1400" dirty="0"/>
              <a:t> </a:t>
            </a:r>
          </a:p>
          <a:p>
            <a:pPr marL="0" indent="0">
              <a:buNone/>
            </a:pPr>
            <a:endParaRPr lang="en-US" sz="1400" dirty="0"/>
          </a:p>
          <a:p>
            <a:pPr marL="0" indent="0">
              <a:buNone/>
            </a:pPr>
            <a:endParaRPr lang="en-US" sz="1400" dirty="0"/>
          </a:p>
          <a:p>
            <a:pPr marL="0" indent="0">
              <a:buNone/>
            </a:pPr>
            <a:endParaRPr lang="en-US" sz="1400" dirty="0"/>
          </a:p>
          <a:p>
            <a:pPr eaLnBrk="1" hangingPunct="1"/>
            <a:endParaRPr lang="en-US" altLang="en-US" sz="2800" dirty="0"/>
          </a:p>
        </p:txBody>
      </p:sp>
    </p:spTree>
    <p:extLst>
      <p:ext uri="{BB962C8B-B14F-4D97-AF65-F5344CB8AC3E}">
        <p14:creationId xmlns:p14="http://schemas.microsoft.com/office/powerpoint/2010/main" val="111427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wrap="square" numCol="1" anchorCtr="0" compatLnSpc="1">
            <a:prstTxWarp prst="textNoShape">
              <a:avLst/>
            </a:prstTxWarp>
          </a:bodyPr>
          <a:lstStyle/>
          <a:p>
            <a:r>
              <a:rPr lang="en-US" sz="4000" b="1"/>
              <a:t>WHAT WE DO: COMMUNITY SUPPORT</a:t>
            </a:r>
            <a:endParaRPr lang="en-US" altLang="en-US" sz="4000" b="1"/>
          </a:p>
        </p:txBody>
      </p:sp>
      <p:sp>
        <p:nvSpPr>
          <p:cNvPr id="43010" name="Content Placeholder 2"/>
          <p:cNvSpPr>
            <a:spLocks noGrp="1"/>
          </p:cNvSpPr>
          <p:nvPr>
            <p:ph idx="1"/>
          </p:nvPr>
        </p:nvSpPr>
        <p:spPr>
          <a:xfrm>
            <a:off x="635876" y="2457348"/>
            <a:ext cx="3326524" cy="3486251"/>
          </a:xfrm>
        </p:spPr>
        <p:txBody>
          <a:bodyPr numCol="1"/>
          <a:lstStyle/>
          <a:p>
            <a:pPr marL="0" indent="0">
              <a:buNone/>
            </a:pPr>
            <a:r>
              <a:rPr lang="en-US" sz="1400" dirty="0"/>
              <a:t>Services provided through these two programs include:</a:t>
            </a:r>
          </a:p>
          <a:p>
            <a:pPr>
              <a:buFont typeface="Courier New" panose="02070309020205020404" pitchFamily="49" charset="0"/>
              <a:buChar char="o"/>
            </a:pPr>
            <a:r>
              <a:rPr lang="en-US" sz="1400" dirty="0"/>
              <a:t>Case management &amp; social work services</a:t>
            </a:r>
          </a:p>
          <a:p>
            <a:pPr>
              <a:buFont typeface="Courier New" panose="02070309020205020404" pitchFamily="49" charset="0"/>
              <a:buChar char="o"/>
            </a:pPr>
            <a:r>
              <a:rPr lang="en-US" sz="1400" dirty="0"/>
              <a:t>Home visits</a:t>
            </a:r>
          </a:p>
          <a:p>
            <a:pPr>
              <a:buFont typeface="Courier New" panose="02070309020205020404" pitchFamily="49" charset="0"/>
              <a:buChar char="o"/>
            </a:pPr>
            <a:r>
              <a:rPr lang="en-US" sz="1400" dirty="0"/>
              <a:t>Childbirth and breastfeeding classes</a:t>
            </a:r>
          </a:p>
          <a:p>
            <a:pPr>
              <a:buFont typeface="Courier New" panose="02070309020205020404" pitchFamily="49" charset="0"/>
              <a:buChar char="o"/>
            </a:pPr>
            <a:r>
              <a:rPr lang="en-US" sz="1400" dirty="0"/>
              <a:t>Reproductive health education</a:t>
            </a:r>
          </a:p>
          <a:p>
            <a:pPr>
              <a:buFont typeface="Courier New" panose="02070309020205020404" pitchFamily="49" charset="0"/>
              <a:buChar char="o"/>
            </a:pPr>
            <a:r>
              <a:rPr lang="en-US" sz="1400" dirty="0"/>
              <a:t>“Opportunity Knocks” fatherhood initiative</a:t>
            </a:r>
          </a:p>
          <a:p>
            <a:pPr>
              <a:buFont typeface="Courier New" panose="02070309020205020404" pitchFamily="49" charset="0"/>
              <a:buChar char="o"/>
            </a:pPr>
            <a:r>
              <a:rPr lang="en-US" sz="1400" dirty="0"/>
              <a:t>Motivational interviewing &amp; goal-setting</a:t>
            </a:r>
          </a:p>
          <a:p>
            <a:pPr>
              <a:buFont typeface="Courier New" panose="02070309020205020404" pitchFamily="49" charset="0"/>
              <a:buChar char="o"/>
            </a:pPr>
            <a:r>
              <a:rPr lang="en-US" sz="1400" dirty="0"/>
              <a:t>Referrals for healthcare, childcare, job training and other support services available in the community</a:t>
            </a:r>
          </a:p>
          <a:p>
            <a:pPr marL="0" indent="0">
              <a:buNone/>
            </a:pPr>
            <a:endParaRPr lang="en-US" sz="1400" dirty="0"/>
          </a:p>
          <a:p>
            <a:pPr marL="0" indent="0">
              <a:buNone/>
            </a:pPr>
            <a:endParaRPr lang="en-US" sz="1400" dirty="0"/>
          </a:p>
          <a:p>
            <a:pPr eaLnBrk="1" hangingPunct="1"/>
            <a:endParaRPr lang="en-US" altLang="en-US" sz="2800" dirty="0"/>
          </a:p>
        </p:txBody>
      </p:sp>
      <p:pic>
        <p:nvPicPr>
          <p:cNvPr id="4" name="Picture 3">
            <a:extLst>
              <a:ext uri="{FF2B5EF4-FFF2-40B4-BE49-F238E27FC236}">
                <a16:creationId xmlns:a16="http://schemas.microsoft.com/office/drawing/2014/main" id="{E5EFE9AB-7790-5348-A462-DA4A9C73E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0338" y="2573765"/>
            <a:ext cx="4495800" cy="2998095"/>
          </a:xfrm>
          <a:prstGeom prst="rect">
            <a:avLst/>
          </a:prstGeom>
        </p:spPr>
      </p:pic>
      <p:sp>
        <p:nvSpPr>
          <p:cNvPr id="5" name="TextBox 4">
            <a:extLst>
              <a:ext uri="{FF2B5EF4-FFF2-40B4-BE49-F238E27FC236}">
                <a16:creationId xmlns:a16="http://schemas.microsoft.com/office/drawing/2014/main" id="{2A6B08C0-282E-B34F-A92B-0FA055D6CC5F}"/>
              </a:ext>
            </a:extLst>
          </p:cNvPr>
          <p:cNvSpPr txBox="1"/>
          <p:nvPr/>
        </p:nvSpPr>
        <p:spPr>
          <a:xfrm>
            <a:off x="635876" y="914400"/>
            <a:ext cx="8458200" cy="1661993"/>
          </a:xfrm>
          <a:prstGeom prst="rect">
            <a:avLst/>
          </a:prstGeom>
          <a:noFill/>
        </p:spPr>
        <p:txBody>
          <a:bodyPr wrap="square" rtlCol="0">
            <a:spAutoFit/>
          </a:bodyPr>
          <a:lstStyle/>
          <a:p>
            <a:r>
              <a:rPr lang="en-US" b="1" dirty="0">
                <a:solidFill>
                  <a:srgbClr val="6C7833"/>
                </a:solidFill>
                <a:latin typeface="Calibri" panose="020F0502020204030204" pitchFamily="34" charset="0"/>
              </a:rPr>
              <a:t>Family Solutions</a:t>
            </a:r>
          </a:p>
          <a:p>
            <a:r>
              <a:rPr lang="en-US" sz="1400" dirty="0">
                <a:solidFill>
                  <a:srgbClr val="797979"/>
                </a:solidFill>
                <a:latin typeface="Calibri" panose="020F0502020204030204" pitchFamily="34" charset="0"/>
              </a:rPr>
              <a:t>Every family deserves equal access to the healthcare system. Family Solutions is the home for Healthy Start and Nurse-Family Partnership, community-based initiatives that work to reduce infant mortality, expand community education and improve health outcomes for pregnant women and their families. With a history spanning two decades, Family Solutions has provided services to 24,000 women and families in Allendale, Bamberg, Barnwell, Calhoun, Hampton, and Orangeburg counties.</a:t>
            </a:r>
          </a:p>
          <a:p>
            <a:endParaRPr lang="en-US" sz="1400" dirty="0"/>
          </a:p>
        </p:txBody>
      </p:sp>
    </p:spTree>
    <p:extLst>
      <p:ext uri="{BB962C8B-B14F-4D97-AF65-F5344CB8AC3E}">
        <p14:creationId xmlns:p14="http://schemas.microsoft.com/office/powerpoint/2010/main" val="131254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wrap="square" numCol="1" anchorCtr="0" compatLnSpc="1">
            <a:prstTxWarp prst="textNoShape">
              <a:avLst/>
            </a:prstTxWarp>
          </a:bodyPr>
          <a:lstStyle/>
          <a:p>
            <a:r>
              <a:rPr lang="en-US" sz="4000" b="1" dirty="0"/>
              <a:t>WHAT WE DO: COMMUNITY SUPPORT</a:t>
            </a:r>
            <a:endParaRPr lang="en-US" altLang="en-US" sz="4000" b="1" dirty="0"/>
          </a:p>
        </p:txBody>
      </p:sp>
      <p:sp>
        <p:nvSpPr>
          <p:cNvPr id="43010" name="Content Placeholder 2"/>
          <p:cNvSpPr>
            <a:spLocks noGrp="1"/>
          </p:cNvSpPr>
          <p:nvPr>
            <p:ph idx="1"/>
          </p:nvPr>
        </p:nvSpPr>
        <p:spPr>
          <a:xfrm>
            <a:off x="457200" y="3322637"/>
            <a:ext cx="8229600" cy="3992563"/>
          </a:xfrm>
        </p:spPr>
        <p:txBody>
          <a:bodyPr numCol="1"/>
          <a:lstStyle/>
          <a:p>
            <a:pPr marL="0" indent="0">
              <a:buNone/>
            </a:pPr>
            <a:r>
              <a:rPr lang="en-US" sz="1800" b="1" dirty="0">
                <a:solidFill>
                  <a:srgbClr val="6C7833"/>
                </a:solidFill>
              </a:rPr>
              <a:t>Blueprint for Health</a:t>
            </a:r>
          </a:p>
          <a:p>
            <a:pPr marL="0" indent="0">
              <a:buNone/>
            </a:pPr>
            <a:endParaRPr lang="en-US" sz="1400" b="1" dirty="0">
              <a:solidFill>
                <a:srgbClr val="6C7833"/>
              </a:solidFill>
            </a:endParaRPr>
          </a:p>
          <a:p>
            <a:pPr marL="0" indent="0" eaLnBrk="1" hangingPunct="1">
              <a:buNone/>
            </a:pPr>
            <a:endParaRPr lang="en-US" altLang="en-US" sz="2800" dirty="0"/>
          </a:p>
        </p:txBody>
      </p:sp>
      <p:sp>
        <p:nvSpPr>
          <p:cNvPr id="5" name="TextBox 4">
            <a:extLst>
              <a:ext uri="{FF2B5EF4-FFF2-40B4-BE49-F238E27FC236}">
                <a16:creationId xmlns:a16="http://schemas.microsoft.com/office/drawing/2014/main" id="{D52CDCA6-AAAB-7547-A1A8-682A76445AE5}"/>
              </a:ext>
            </a:extLst>
          </p:cNvPr>
          <p:cNvSpPr txBox="1"/>
          <p:nvPr/>
        </p:nvSpPr>
        <p:spPr>
          <a:xfrm>
            <a:off x="1104900" y="604391"/>
            <a:ext cx="7848600" cy="584775"/>
          </a:xfrm>
          <a:prstGeom prst="rect">
            <a:avLst/>
          </a:prstGeom>
          <a:noFill/>
        </p:spPr>
        <p:txBody>
          <a:bodyPr wrap="square" rtlCol="0">
            <a:spAutoFit/>
          </a:bodyPr>
          <a:lstStyle/>
          <a:p>
            <a:pPr algn="ctr"/>
            <a:br>
              <a:rPr lang="en-US" sz="1600" dirty="0">
                <a:solidFill>
                  <a:srgbClr val="6C7833"/>
                </a:solidFill>
                <a:latin typeface="+mj-lt"/>
              </a:rPr>
            </a:br>
            <a:endParaRPr lang="en-US" sz="1600" dirty="0">
              <a:solidFill>
                <a:srgbClr val="6C7833"/>
              </a:solidFill>
              <a:latin typeface="+mj-lt"/>
            </a:endParaRPr>
          </a:p>
        </p:txBody>
      </p:sp>
      <p:pic>
        <p:nvPicPr>
          <p:cNvPr id="6" name="Picture 5">
            <a:extLst>
              <a:ext uri="{FF2B5EF4-FFF2-40B4-BE49-F238E27FC236}">
                <a16:creationId xmlns:a16="http://schemas.microsoft.com/office/drawing/2014/main" id="{D76122DF-965C-9F4B-825A-56C72986008C}"/>
              </a:ext>
            </a:extLst>
          </p:cNvPr>
          <p:cNvPicPr>
            <a:picLocks noChangeAspect="1"/>
          </p:cNvPicPr>
          <p:nvPr/>
        </p:nvPicPr>
        <p:blipFill rotWithShape="1">
          <a:blip r:embed="rId2"/>
          <a:srcRect t="61442" b="15230"/>
          <a:stretch/>
        </p:blipFill>
        <p:spPr>
          <a:xfrm>
            <a:off x="0" y="1189166"/>
            <a:ext cx="9124550" cy="1904871"/>
          </a:xfrm>
          <a:prstGeom prst="rect">
            <a:avLst/>
          </a:prstGeom>
        </p:spPr>
      </p:pic>
      <p:sp>
        <p:nvSpPr>
          <p:cNvPr id="3" name="TextBox 2">
            <a:extLst>
              <a:ext uri="{FF2B5EF4-FFF2-40B4-BE49-F238E27FC236}">
                <a16:creationId xmlns:a16="http://schemas.microsoft.com/office/drawing/2014/main" id="{253766CB-F739-41CC-B32E-A4F745562614}"/>
              </a:ext>
            </a:extLst>
          </p:cNvPr>
          <p:cNvSpPr txBox="1"/>
          <p:nvPr/>
        </p:nvSpPr>
        <p:spPr>
          <a:xfrm>
            <a:off x="723900" y="3763964"/>
            <a:ext cx="8229600" cy="2846933"/>
          </a:xfrm>
          <a:prstGeom prst="rect">
            <a:avLst/>
          </a:prstGeom>
          <a:noFill/>
        </p:spPr>
        <p:txBody>
          <a:bodyPr wrap="square" rtlCol="0">
            <a:spAutoFit/>
          </a:bodyPr>
          <a:lstStyle/>
          <a:p>
            <a:r>
              <a:rPr lang="en-US" sz="1400" dirty="0">
                <a:solidFill>
                  <a:srgbClr val="002454"/>
                </a:solidFill>
              </a:rPr>
              <a:t>Provides technical assistance to 15 community coalitions serving 15 rural counties that includes:</a:t>
            </a:r>
          </a:p>
          <a:p>
            <a:pPr marL="742950" lvl="1" indent="-285750">
              <a:lnSpc>
                <a:spcPct val="150000"/>
              </a:lnSpc>
              <a:buFont typeface="Courier New" panose="02070309020205020404" pitchFamily="49" charset="0"/>
              <a:buChar char="o"/>
            </a:pPr>
            <a:r>
              <a:rPr lang="en-US" sz="1400" dirty="0">
                <a:solidFill>
                  <a:srgbClr val="797979"/>
                </a:solidFill>
              </a:rPr>
              <a:t>Leadership Training</a:t>
            </a:r>
          </a:p>
          <a:p>
            <a:pPr marL="742950" lvl="1" indent="-285750">
              <a:lnSpc>
                <a:spcPct val="150000"/>
              </a:lnSpc>
              <a:buFont typeface="Courier New" panose="02070309020205020404" pitchFamily="49" charset="0"/>
              <a:buChar char="o"/>
            </a:pPr>
            <a:r>
              <a:rPr lang="en-US" sz="1400" dirty="0">
                <a:solidFill>
                  <a:srgbClr val="797979"/>
                </a:solidFill>
              </a:rPr>
              <a:t>Capacity Building</a:t>
            </a:r>
          </a:p>
          <a:p>
            <a:pPr marL="742950" lvl="1" indent="-285750">
              <a:lnSpc>
                <a:spcPct val="150000"/>
              </a:lnSpc>
              <a:buFont typeface="Courier New" panose="02070309020205020404" pitchFamily="49" charset="0"/>
              <a:buChar char="o"/>
            </a:pPr>
            <a:r>
              <a:rPr lang="en-US" sz="1400" dirty="0">
                <a:solidFill>
                  <a:srgbClr val="797979"/>
                </a:solidFill>
              </a:rPr>
              <a:t>Project Development</a:t>
            </a:r>
          </a:p>
          <a:p>
            <a:pPr marL="742950" lvl="1" indent="-285750">
              <a:lnSpc>
                <a:spcPct val="150000"/>
              </a:lnSpc>
              <a:buFont typeface="Courier New" panose="02070309020205020404" pitchFamily="49" charset="0"/>
              <a:buChar char="o"/>
            </a:pPr>
            <a:r>
              <a:rPr lang="en-US" sz="1400" dirty="0">
                <a:solidFill>
                  <a:srgbClr val="797979"/>
                </a:solidFill>
              </a:rPr>
              <a:t>Results-Based Accountability Action Planning</a:t>
            </a:r>
          </a:p>
          <a:p>
            <a:pPr marL="742950" lvl="1" indent="-285750">
              <a:lnSpc>
                <a:spcPct val="150000"/>
              </a:lnSpc>
              <a:buFont typeface="Courier New" panose="02070309020205020404" pitchFamily="49" charset="0"/>
              <a:buChar char="o"/>
            </a:pPr>
            <a:r>
              <a:rPr lang="en-US" sz="1400" dirty="0">
                <a:solidFill>
                  <a:srgbClr val="797979"/>
                </a:solidFill>
              </a:rPr>
              <a:t>Creation of a Vision for Community Health</a:t>
            </a:r>
          </a:p>
          <a:p>
            <a:pPr marL="742950" lvl="1" indent="-285750">
              <a:lnSpc>
                <a:spcPct val="150000"/>
              </a:lnSpc>
              <a:buFont typeface="Courier New" panose="02070309020205020404" pitchFamily="49" charset="0"/>
              <a:buChar char="o"/>
            </a:pPr>
            <a:r>
              <a:rPr lang="en-US" sz="1400" b="1" dirty="0">
                <a:solidFill>
                  <a:srgbClr val="797979"/>
                </a:solidFill>
              </a:rPr>
              <a:t>Supported by the Blue Cross Blue Shield Foundation of South Carolina</a:t>
            </a:r>
          </a:p>
          <a:p>
            <a:pPr marL="742950" lvl="1" indent="-285750">
              <a:lnSpc>
                <a:spcPct val="150000"/>
              </a:lnSpc>
              <a:buFont typeface="Courier New" panose="02070309020205020404" pitchFamily="49" charset="0"/>
              <a:buChar char="o"/>
            </a:pPr>
            <a:endParaRPr lang="en-US" sz="1400" dirty="0">
              <a:solidFill>
                <a:srgbClr val="797979"/>
              </a:solidFill>
            </a:endParaRPr>
          </a:p>
          <a:p>
            <a:endParaRPr lang="en-US" dirty="0"/>
          </a:p>
        </p:txBody>
      </p:sp>
    </p:spTree>
    <p:extLst>
      <p:ext uri="{BB962C8B-B14F-4D97-AF65-F5344CB8AC3E}">
        <p14:creationId xmlns:p14="http://schemas.microsoft.com/office/powerpoint/2010/main" val="54155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F2D89-4892-49FC-88B0-1FD8A5BAC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8" y="1270000"/>
            <a:ext cx="3676650" cy="4902200"/>
          </a:xfrm>
          <a:prstGeom prst="rect">
            <a:avLst/>
          </a:prstGeom>
        </p:spPr>
      </p:pic>
      <p:sp>
        <p:nvSpPr>
          <p:cNvPr id="3" name="Content Placeholder 2">
            <a:extLst>
              <a:ext uri="{FF2B5EF4-FFF2-40B4-BE49-F238E27FC236}">
                <a16:creationId xmlns:a16="http://schemas.microsoft.com/office/drawing/2014/main" id="{333D803F-71E0-004E-A4B3-1E3CFF467891}"/>
              </a:ext>
            </a:extLst>
          </p:cNvPr>
          <p:cNvSpPr>
            <a:spLocks noGrp="1"/>
          </p:cNvSpPr>
          <p:nvPr>
            <p:ph idx="1"/>
          </p:nvPr>
        </p:nvSpPr>
        <p:spPr>
          <a:xfrm>
            <a:off x="3977196" y="1270000"/>
            <a:ext cx="4904867" cy="4856163"/>
          </a:xfrm>
        </p:spPr>
        <p:txBody>
          <a:bodyPr/>
          <a:lstStyle/>
          <a:p>
            <a:pPr marL="0" indent="0">
              <a:buNone/>
            </a:pPr>
            <a:r>
              <a:rPr lang="en-US" sz="1800" b="1" dirty="0">
                <a:solidFill>
                  <a:srgbClr val="6C7833"/>
                </a:solidFill>
                <a:latin typeface="+mn-lt"/>
              </a:rPr>
              <a:t>Healthy People, Healthy Carolinas</a:t>
            </a:r>
          </a:p>
          <a:p>
            <a:endParaRPr lang="en-US" sz="1400" dirty="0"/>
          </a:p>
          <a:p>
            <a:r>
              <a:rPr lang="en-US" sz="1400" dirty="0"/>
              <a:t>Provides technical assistance for 10 community coalitions serving 16 counties to help them:</a:t>
            </a:r>
          </a:p>
          <a:p>
            <a:endParaRPr lang="en-US" sz="1400" dirty="0"/>
          </a:p>
          <a:p>
            <a:pPr lvl="1"/>
            <a:r>
              <a:rPr lang="en-US" sz="1400" dirty="0"/>
              <a:t>Build capacity to address long-term systemic health issues </a:t>
            </a:r>
          </a:p>
          <a:p>
            <a:pPr lvl="1"/>
            <a:r>
              <a:rPr lang="en-US" sz="1400" dirty="0"/>
              <a:t>Improve evidence-based intervention implementation</a:t>
            </a:r>
          </a:p>
          <a:p>
            <a:pPr lvl="1"/>
            <a:r>
              <a:rPr lang="en-US" sz="1400" dirty="0"/>
              <a:t>Apply continuous quality improvement practices</a:t>
            </a:r>
          </a:p>
          <a:p>
            <a:pPr lvl="1"/>
            <a:r>
              <a:rPr lang="en-US" sz="1400" dirty="0"/>
              <a:t>Plan for sustainability</a:t>
            </a:r>
          </a:p>
          <a:p>
            <a:pPr lvl="1"/>
            <a:r>
              <a:rPr lang="en-US" sz="1400" dirty="0"/>
              <a:t>Translate data into communication messages that catalyze action</a:t>
            </a:r>
          </a:p>
          <a:p>
            <a:pPr lvl="1"/>
            <a:r>
              <a:rPr lang="en-US" sz="1400" dirty="0"/>
              <a:t>Pursue policy, systems and environmental (PSE) changes</a:t>
            </a:r>
          </a:p>
          <a:p>
            <a:pPr lvl="1"/>
            <a:r>
              <a:rPr lang="en-US" sz="1400" dirty="0"/>
              <a:t>Onboard and develop coalition staff</a:t>
            </a:r>
          </a:p>
          <a:p>
            <a:pPr lvl="1"/>
            <a:r>
              <a:rPr lang="en-US" sz="1400" b="1" dirty="0"/>
              <a:t>Supported by The Duke Endowment in partnership with the SC Hospital Association</a:t>
            </a:r>
          </a:p>
        </p:txBody>
      </p:sp>
      <p:sp>
        <p:nvSpPr>
          <p:cNvPr id="4" name="TextBox 3">
            <a:extLst>
              <a:ext uri="{FF2B5EF4-FFF2-40B4-BE49-F238E27FC236}">
                <a16:creationId xmlns:a16="http://schemas.microsoft.com/office/drawing/2014/main" id="{E1778471-7A6E-4271-A6F8-18AE34FCFF70}"/>
              </a:ext>
            </a:extLst>
          </p:cNvPr>
          <p:cNvSpPr txBox="1"/>
          <p:nvPr/>
        </p:nvSpPr>
        <p:spPr>
          <a:xfrm>
            <a:off x="745724" y="266330"/>
            <a:ext cx="7981026" cy="707886"/>
          </a:xfrm>
          <a:prstGeom prst="rect">
            <a:avLst/>
          </a:prstGeom>
          <a:noFill/>
        </p:spPr>
        <p:txBody>
          <a:bodyPr wrap="square" rtlCol="0">
            <a:spAutoFit/>
          </a:bodyPr>
          <a:lstStyle/>
          <a:p>
            <a:r>
              <a:rPr lang="en-US" sz="4000" b="1" dirty="0">
                <a:solidFill>
                  <a:srgbClr val="002454"/>
                </a:solidFill>
                <a:latin typeface="+mj-lt"/>
              </a:rPr>
              <a:t>WHAT WE DO: COMMUNITY SUPPORT</a:t>
            </a:r>
            <a:endParaRPr lang="en-US" sz="4000" b="1" dirty="0">
              <a:solidFill>
                <a:srgbClr val="002454"/>
              </a:solidFill>
              <a:latin typeface="+mj-lt"/>
              <a:ea typeface="MS PGothic"/>
            </a:endParaRPr>
          </a:p>
        </p:txBody>
      </p:sp>
    </p:spTree>
    <p:extLst>
      <p:ext uri="{BB962C8B-B14F-4D97-AF65-F5344CB8AC3E}">
        <p14:creationId xmlns:p14="http://schemas.microsoft.com/office/powerpoint/2010/main" val="356803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F421-B043-CB43-95C8-996F775C6D4C}"/>
              </a:ext>
            </a:extLst>
          </p:cNvPr>
          <p:cNvSpPr>
            <a:spLocks noGrp="1"/>
          </p:cNvSpPr>
          <p:nvPr>
            <p:ph type="title"/>
          </p:nvPr>
        </p:nvSpPr>
        <p:spPr>
          <a:xfrm>
            <a:off x="457200" y="114300"/>
            <a:ext cx="8229600" cy="1559052"/>
          </a:xfrm>
        </p:spPr>
        <p:txBody>
          <a:bodyPr/>
          <a:lstStyle/>
          <a:p>
            <a:r>
              <a:rPr lang="en-US" sz="3600" b="1" dirty="0">
                <a:solidFill>
                  <a:srgbClr val="002454"/>
                </a:solidFill>
                <a:latin typeface="+mj-lt"/>
              </a:rPr>
              <a:t>WHAT WE DO: COMMUNITY SUPPORT</a:t>
            </a:r>
            <a:br>
              <a:rPr lang="en-US" sz="3600" b="1" dirty="0">
                <a:solidFill>
                  <a:srgbClr val="002454"/>
                </a:solidFill>
                <a:latin typeface="+mj-lt"/>
                <a:ea typeface="MS PGothic"/>
              </a:rPr>
            </a:br>
            <a:endParaRPr lang="en-US" sz="3600" dirty="0"/>
          </a:p>
        </p:txBody>
      </p:sp>
      <p:sp>
        <p:nvSpPr>
          <p:cNvPr id="3" name="Content Placeholder 2">
            <a:extLst>
              <a:ext uri="{FF2B5EF4-FFF2-40B4-BE49-F238E27FC236}">
                <a16:creationId xmlns:a16="http://schemas.microsoft.com/office/drawing/2014/main" id="{C88D0297-B9B3-F84F-9E27-2FCB45D225B1}"/>
              </a:ext>
            </a:extLst>
          </p:cNvPr>
          <p:cNvSpPr>
            <a:spLocks noGrp="1"/>
          </p:cNvSpPr>
          <p:nvPr>
            <p:ph idx="1"/>
          </p:nvPr>
        </p:nvSpPr>
        <p:spPr>
          <a:xfrm>
            <a:off x="292607" y="1014984"/>
            <a:ext cx="8321041" cy="4958779"/>
          </a:xfrm>
        </p:spPr>
        <p:txBody>
          <a:bodyPr/>
          <a:lstStyle/>
          <a:p>
            <a:pPr marL="0" indent="0">
              <a:buNone/>
            </a:pPr>
            <a:r>
              <a:rPr lang="en-US" sz="1800" b="1" dirty="0">
                <a:solidFill>
                  <a:srgbClr val="6C7833"/>
                </a:solidFill>
              </a:rPr>
              <a:t>Building Resilient &amp; Inclusive Communities </a:t>
            </a:r>
          </a:p>
          <a:p>
            <a:pPr marL="171450" indent="-171450"/>
            <a:r>
              <a:rPr lang="en-US" sz="1800" dirty="0">
                <a:solidFill>
                  <a:srgbClr val="002454"/>
                </a:solidFill>
                <a:ea typeface="MS PGothic"/>
                <a:cs typeface="Calibri"/>
              </a:rPr>
              <a:t>Focuses on three areas:</a:t>
            </a:r>
          </a:p>
          <a:p>
            <a:pPr lvl="1"/>
            <a:r>
              <a:rPr lang="en-US" dirty="0">
                <a:ea typeface="MS PGothic"/>
                <a:cs typeface="Calibri"/>
              </a:rPr>
              <a:t>Nutrition Security: Improve equitable access to healthy foods</a:t>
            </a:r>
          </a:p>
          <a:p>
            <a:pPr lvl="1"/>
            <a:r>
              <a:rPr lang="en-US" dirty="0">
                <a:ea typeface="MS PGothic"/>
                <a:cs typeface="Calibri"/>
              </a:rPr>
              <a:t>Physical Activity Access: Enhance equitable access to safe places for physical activity</a:t>
            </a:r>
          </a:p>
          <a:p>
            <a:pPr lvl="1"/>
            <a:r>
              <a:rPr lang="en-US" dirty="0">
                <a:ea typeface="MS PGothic"/>
                <a:cs typeface="Calibri"/>
              </a:rPr>
              <a:t>Social Connectedness: Promote opportunities to connect older adults who are socially isolated due to COVID-19</a:t>
            </a:r>
          </a:p>
          <a:p>
            <a:pPr marL="171450" lvl="0" indent="-171450"/>
            <a:r>
              <a:rPr lang="en-US" sz="1800" dirty="0">
                <a:solidFill>
                  <a:srgbClr val="002454"/>
                </a:solidFill>
                <a:ea typeface="MS PGothic"/>
                <a:cs typeface="Calibri"/>
              </a:rPr>
              <a:t>Provides technical assistance for 3 coalitions servicing 4 counties that includes:</a:t>
            </a:r>
          </a:p>
          <a:p>
            <a:pPr marL="571500" lvl="1" indent="-171450"/>
            <a:r>
              <a:rPr lang="en-US" dirty="0">
                <a:ea typeface="MS PGothic"/>
                <a:cs typeface="Calibri"/>
              </a:rPr>
              <a:t>    Data Translation</a:t>
            </a:r>
          </a:p>
          <a:p>
            <a:pPr marL="571500" lvl="1" indent="-171450"/>
            <a:r>
              <a:rPr lang="en-US" dirty="0">
                <a:ea typeface="MS PGothic"/>
                <a:cs typeface="Calibri"/>
              </a:rPr>
              <a:t>    Project Development</a:t>
            </a:r>
          </a:p>
          <a:p>
            <a:pPr marL="571500" lvl="1" indent="-171450"/>
            <a:r>
              <a:rPr lang="en-US" dirty="0">
                <a:ea typeface="MS PGothic"/>
                <a:cs typeface="Calibri"/>
              </a:rPr>
              <a:t>    Results-Based Accountability Action Planning</a:t>
            </a:r>
          </a:p>
          <a:p>
            <a:pPr marL="571500" lvl="1" indent="-171450"/>
            <a:r>
              <a:rPr lang="en-US" b="1" dirty="0">
                <a:ea typeface="MS PGothic"/>
                <a:cs typeface="Calibri"/>
              </a:rPr>
              <a:t>    Supported by SC DHEC</a:t>
            </a:r>
          </a:p>
          <a:p>
            <a:endParaRPr lang="en-US" dirty="0"/>
          </a:p>
        </p:txBody>
      </p:sp>
      <p:pic>
        <p:nvPicPr>
          <p:cNvPr id="4" name="Picture 17" descr="Bull_Island-5792.jpg">
            <a:extLst>
              <a:ext uri="{FF2B5EF4-FFF2-40B4-BE49-F238E27FC236}">
                <a16:creationId xmlns:a16="http://schemas.microsoft.com/office/drawing/2014/main" id="{A15392D6-AE25-43BA-95EF-EC466FB42AC9}"/>
              </a:ext>
            </a:extLst>
          </p:cNvPr>
          <p:cNvPicPr>
            <a:picLocks noChangeAspect="1"/>
          </p:cNvPicPr>
          <p:nvPr/>
        </p:nvPicPr>
        <p:blipFill>
          <a:blip r:embed="rId2"/>
          <a:srcRect/>
          <a:stretch>
            <a:fillRect/>
          </a:stretch>
        </p:blipFill>
        <p:spPr bwMode="auto">
          <a:xfrm>
            <a:off x="5248224" y="3721608"/>
            <a:ext cx="3895776" cy="2467325"/>
          </a:xfrm>
          <a:prstGeom prst="rect">
            <a:avLst/>
          </a:prstGeom>
          <a:noFill/>
          <a:ln w="9525">
            <a:noFill/>
            <a:miter lim="800000"/>
            <a:headEnd/>
            <a:tailEnd/>
          </a:ln>
        </p:spPr>
      </p:pic>
    </p:spTree>
    <p:extLst>
      <p:ext uri="{BB962C8B-B14F-4D97-AF65-F5344CB8AC3E}">
        <p14:creationId xmlns:p14="http://schemas.microsoft.com/office/powerpoint/2010/main" val="283921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18CB-5FD8-2940-89C2-8FA80A0CCA4B}"/>
              </a:ext>
            </a:extLst>
          </p:cNvPr>
          <p:cNvSpPr>
            <a:spLocks noGrp="1"/>
          </p:cNvSpPr>
          <p:nvPr>
            <p:ph type="title"/>
          </p:nvPr>
        </p:nvSpPr>
        <p:spPr>
          <a:xfrm>
            <a:off x="0" y="334398"/>
            <a:ext cx="8974858" cy="2265532"/>
          </a:xfrm>
        </p:spPr>
        <p:txBody>
          <a:bodyPr/>
          <a:lstStyle/>
          <a:p>
            <a:r>
              <a:rPr lang="en-US" sz="8000" b="1" dirty="0">
                <a:latin typeface="Calibri Light"/>
                <a:ea typeface="MS PGothic"/>
                <a:cs typeface="Calibri Light"/>
              </a:rPr>
              <a:t>Where we do it  </a:t>
            </a:r>
            <a:br>
              <a:rPr lang="en-US" sz="8000" b="1" dirty="0"/>
            </a:br>
            <a:r>
              <a:rPr lang="en-US" sz="8000" b="1" dirty="0">
                <a:solidFill>
                  <a:schemeClr val="bg1"/>
                </a:solidFill>
                <a:latin typeface="Calibri Light"/>
                <a:ea typeface="MS PGothic"/>
                <a:cs typeface="Calibri Light"/>
              </a:rPr>
              <a:t>we</a:t>
            </a:r>
            <a:r>
              <a:rPr lang="en-US" sz="8000" b="1" dirty="0">
                <a:latin typeface="Calibri Light"/>
                <a:ea typeface="MS PGothic"/>
                <a:cs typeface="Calibri Light"/>
              </a:rPr>
              <a:t> </a:t>
            </a:r>
            <a:r>
              <a:rPr lang="en-US" sz="8000" b="1" dirty="0">
                <a:solidFill>
                  <a:schemeClr val="bg1"/>
                </a:solidFill>
                <a:latin typeface="Calibri Light"/>
                <a:ea typeface="MS PGothic"/>
                <a:cs typeface="Calibri Light"/>
              </a:rPr>
              <a:t>do It</a:t>
            </a:r>
          </a:p>
        </p:txBody>
      </p:sp>
      <p:sp>
        <p:nvSpPr>
          <p:cNvPr id="3" name="Content Placeholder 2">
            <a:extLst>
              <a:ext uri="{FF2B5EF4-FFF2-40B4-BE49-F238E27FC236}">
                <a16:creationId xmlns:a16="http://schemas.microsoft.com/office/drawing/2014/main" id="{333D803F-71E0-004E-A4B3-1E3CFF467891}"/>
              </a:ext>
            </a:extLst>
          </p:cNvPr>
          <p:cNvSpPr>
            <a:spLocks noGrp="1"/>
          </p:cNvSpPr>
          <p:nvPr>
            <p:ph idx="1"/>
          </p:nvPr>
        </p:nvSpPr>
        <p:spPr>
          <a:xfrm>
            <a:off x="3886200" y="273050"/>
            <a:ext cx="4995863" cy="5853113"/>
          </a:xfrm>
        </p:spPr>
        <p:txBody>
          <a:bodyPr/>
          <a:lstStyle/>
          <a:p>
            <a:endParaRPr lang="en-US" sz="2000" dirty="0">
              <a:ea typeface="MS PGothic"/>
            </a:endParaRPr>
          </a:p>
          <a:p>
            <a:pPr lvl="1"/>
            <a:endParaRPr lang="en-US" sz="1600" dirty="0">
              <a:solidFill>
                <a:srgbClr val="002454"/>
              </a:solidFill>
            </a:endParaRPr>
          </a:p>
        </p:txBody>
      </p:sp>
      <p:pic>
        <p:nvPicPr>
          <p:cNvPr id="5" name="Picture 6" descr="A picture containing diagram&#10;&#10;Description automatically generated">
            <a:extLst>
              <a:ext uri="{FF2B5EF4-FFF2-40B4-BE49-F238E27FC236}">
                <a16:creationId xmlns:a16="http://schemas.microsoft.com/office/drawing/2014/main" id="{2CF45509-C305-4057-AAC8-A2323DAA3F3A}"/>
              </a:ext>
            </a:extLst>
          </p:cNvPr>
          <p:cNvPicPr>
            <a:picLocks noChangeAspect="1"/>
          </p:cNvPicPr>
          <p:nvPr/>
        </p:nvPicPr>
        <p:blipFill>
          <a:blip r:embed="rId3"/>
          <a:stretch>
            <a:fillRect/>
          </a:stretch>
        </p:blipFill>
        <p:spPr>
          <a:xfrm>
            <a:off x="555441" y="1920300"/>
            <a:ext cx="7707218" cy="3499159"/>
          </a:xfrm>
          <a:prstGeom prst="rect">
            <a:avLst/>
          </a:prstGeom>
        </p:spPr>
      </p:pic>
    </p:spTree>
    <p:extLst>
      <p:ext uri="{BB962C8B-B14F-4D97-AF65-F5344CB8AC3E}">
        <p14:creationId xmlns:p14="http://schemas.microsoft.com/office/powerpoint/2010/main" val="405841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C7833">
            <a:alpha val="9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AA4D-6B46-8840-B43B-76F4458FD1F0}"/>
              </a:ext>
            </a:extLst>
          </p:cNvPr>
          <p:cNvSpPr>
            <a:spLocks noGrp="1"/>
          </p:cNvSpPr>
          <p:nvPr>
            <p:ph type="title"/>
          </p:nvPr>
        </p:nvSpPr>
        <p:spPr/>
        <p:txBody>
          <a:bodyPr/>
          <a:lstStyle/>
          <a:p>
            <a:r>
              <a:rPr lang="en-US" sz="7200" b="1">
                <a:solidFill>
                  <a:schemeClr val="bg1"/>
                </a:solidFill>
              </a:rPr>
              <a:t>Why we do it</a:t>
            </a:r>
          </a:p>
        </p:txBody>
      </p:sp>
      <p:sp>
        <p:nvSpPr>
          <p:cNvPr id="9" name="Content Placeholder 3">
            <a:extLst>
              <a:ext uri="{FF2B5EF4-FFF2-40B4-BE49-F238E27FC236}">
                <a16:creationId xmlns:a16="http://schemas.microsoft.com/office/drawing/2014/main" id="{4DB27283-0C61-5944-B80A-1970C66AE130}"/>
              </a:ext>
            </a:extLst>
          </p:cNvPr>
          <p:cNvSpPr txBox="1">
            <a:spLocks/>
          </p:cNvSpPr>
          <p:nvPr/>
        </p:nvSpPr>
        <p:spPr bwMode="auto">
          <a:xfrm>
            <a:off x="457200" y="2819400"/>
            <a:ext cx="8229600" cy="2268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baseline="0">
                <a:solidFill>
                  <a:srgbClr val="797979"/>
                </a:solidFill>
                <a:latin typeface="Calibri" panose="020F0502020204030204" pitchFamily="34" charset="0"/>
                <a:ea typeface="MS PGothic" pitchFamily="34" charset="-128"/>
                <a:cs typeface="Calibri" panose="020F0502020204030204" pitchFamily="34" charset="0"/>
              </a:defRPr>
            </a:lvl1pPr>
            <a:lvl2pPr marL="742950" indent="-28575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Calibri" panose="020F0502020204030204" pitchFamily="34" charset="0"/>
                <a:ea typeface="MS PGothic" pitchFamily="34" charset="-128"/>
                <a:cs typeface="Calibri" panose="020F050202020403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Calibri" panose="020F0502020204030204" pitchFamily="34" charset="0"/>
                <a:ea typeface="MS PGothic" pitchFamily="34" charset="-128"/>
                <a:cs typeface="Calibri" panose="020F0502020204030204" pitchFamily="34" charset="0"/>
              </a:defRPr>
            </a:lvl3pPr>
            <a:lvl4pPr marL="1600200" indent="-22860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Calibri" panose="020F0502020204030204" pitchFamily="34" charset="0"/>
                <a:ea typeface="MS PGothic" pitchFamily="34" charset="-128"/>
                <a:cs typeface="Calibri" panose="020F050202020403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Calibri" panose="020F0502020204030204" pitchFamily="34" charset="0"/>
                <a:ea typeface="MS PGothic" pitchFamily="34" charset="-128"/>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200">
                <a:solidFill>
                  <a:schemeClr val="bg1"/>
                </a:solidFill>
              </a:rPr>
              <a:t>With 27 percent of our state’s residents living in rural areas, the South Carolina Office of Rural Health believes in preserving and celebrating the unique character of rural communities.</a:t>
            </a:r>
          </a:p>
          <a:p>
            <a:pPr algn="ctr"/>
            <a:endParaRPr lang="en-US" sz="4400"/>
          </a:p>
        </p:txBody>
      </p:sp>
      <p:pic>
        <p:nvPicPr>
          <p:cNvPr id="15" name="Picture 14">
            <a:extLst>
              <a:ext uri="{FF2B5EF4-FFF2-40B4-BE49-F238E27FC236}">
                <a16:creationId xmlns:a16="http://schemas.microsoft.com/office/drawing/2014/main" id="{D2B3947C-F93F-CA4F-BE60-4C40E9682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215" y="1254601"/>
            <a:ext cx="965569" cy="870905"/>
          </a:xfrm>
          <a:prstGeom prst="rect">
            <a:avLst/>
          </a:prstGeom>
        </p:spPr>
      </p:pic>
    </p:spTree>
    <p:extLst>
      <p:ext uri="{BB962C8B-B14F-4D97-AF65-F5344CB8AC3E}">
        <p14:creationId xmlns:p14="http://schemas.microsoft.com/office/powerpoint/2010/main" val="1101996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wrap="square" numCol="1" anchorCtr="0" compatLnSpc="1">
            <a:prstTxWarp prst="textNoShape">
              <a:avLst/>
            </a:prstTxWarp>
          </a:bodyPr>
          <a:lstStyle/>
          <a:p>
            <a:r>
              <a:rPr lang="en-US" altLang="en-US" sz="4000" b="1" err="1"/>
              <a:t>RuralForward</a:t>
            </a:r>
            <a:r>
              <a:rPr lang="en-US" altLang="en-US" sz="4000" b="1"/>
              <a:t> SC</a:t>
            </a:r>
          </a:p>
        </p:txBody>
      </p:sp>
      <p:sp>
        <p:nvSpPr>
          <p:cNvPr id="43010" name="Content Placeholder 2"/>
          <p:cNvSpPr>
            <a:spLocks noGrp="1"/>
          </p:cNvSpPr>
          <p:nvPr>
            <p:ph idx="1"/>
          </p:nvPr>
        </p:nvSpPr>
        <p:spPr>
          <a:xfrm>
            <a:off x="457200" y="2077387"/>
            <a:ext cx="4876800" cy="3611563"/>
          </a:xfrm>
        </p:spPr>
        <p:txBody>
          <a:bodyPr numCol="1"/>
          <a:lstStyle/>
          <a:p>
            <a:pPr marL="0" indent="0">
              <a:buNone/>
            </a:pPr>
            <a:r>
              <a:rPr lang="en-US" sz="1400" b="1" dirty="0">
                <a:solidFill>
                  <a:srgbClr val="6C7833"/>
                </a:solidFill>
              </a:rPr>
              <a:t>It began in 2017 with the Rural Health Action Plan, </a:t>
            </a:r>
            <a:r>
              <a:rPr lang="en-US" sz="1400" dirty="0"/>
              <a:t>a broad roadmap for improving the health status of our rural communities.  This effort included input from community leaders across multiple sectors and resulted in 15 recommendations and 50+ action steps to guide collaborations between the health, housing, education and employment sectors. </a:t>
            </a:r>
          </a:p>
          <a:p>
            <a:pPr marL="0" indent="0">
              <a:buNone/>
            </a:pPr>
            <a:endParaRPr lang="en-US" sz="1400" dirty="0"/>
          </a:p>
          <a:p>
            <a:pPr marL="0" indent="0">
              <a:buNone/>
            </a:pPr>
            <a:r>
              <a:rPr lang="en-US" sz="1400" b="1" dirty="0" err="1">
                <a:solidFill>
                  <a:srgbClr val="6C7833"/>
                </a:solidFill>
              </a:rPr>
              <a:t>RuralForwardSC</a:t>
            </a:r>
            <a:r>
              <a:rPr lang="en-US" sz="1400" b="1" dirty="0">
                <a:solidFill>
                  <a:srgbClr val="6C7833"/>
                </a:solidFill>
              </a:rPr>
              <a:t> puts the Rural Health Action Plan into motion, in our office and across the state, by:</a:t>
            </a:r>
            <a:endParaRPr lang="en-US" sz="1400" dirty="0"/>
          </a:p>
          <a:p>
            <a:r>
              <a:rPr lang="en-US" sz="1400" dirty="0"/>
              <a:t>Celebrating and replicating successful endeavors in rural communities in South Carolina and across the nation</a:t>
            </a:r>
          </a:p>
          <a:p>
            <a:r>
              <a:rPr lang="en-US" sz="1400" dirty="0">
                <a:latin typeface="Calibri"/>
                <a:ea typeface="MS PGothic"/>
                <a:cs typeface="Calibri"/>
              </a:rPr>
              <a:t>Eliminating redundancies and breaking down silos between sectors</a:t>
            </a:r>
          </a:p>
          <a:p>
            <a:r>
              <a:rPr lang="en-US" sz="1400" dirty="0"/>
              <a:t>Providing financial and logistical support to innovative, cross-sector ideas</a:t>
            </a:r>
          </a:p>
          <a:p>
            <a:r>
              <a:rPr lang="en-US" sz="1400" dirty="0"/>
              <a:t>Coordinating existing federal, state and philanthropic assets</a:t>
            </a:r>
          </a:p>
        </p:txBody>
      </p:sp>
      <p:sp>
        <p:nvSpPr>
          <p:cNvPr id="4" name="TextBox 3">
            <a:extLst>
              <a:ext uri="{FF2B5EF4-FFF2-40B4-BE49-F238E27FC236}">
                <a16:creationId xmlns:a16="http://schemas.microsoft.com/office/drawing/2014/main" id="{085B18C2-0201-8149-9AB1-79D86A7717D9}"/>
              </a:ext>
            </a:extLst>
          </p:cNvPr>
          <p:cNvSpPr txBox="1"/>
          <p:nvPr/>
        </p:nvSpPr>
        <p:spPr>
          <a:xfrm>
            <a:off x="723900" y="685800"/>
            <a:ext cx="7848600" cy="1200329"/>
          </a:xfrm>
          <a:prstGeom prst="rect">
            <a:avLst/>
          </a:prstGeom>
          <a:noFill/>
        </p:spPr>
        <p:txBody>
          <a:bodyPr wrap="square" rtlCol="0">
            <a:spAutoFit/>
          </a:bodyPr>
          <a:lstStyle/>
          <a:p>
            <a:pPr algn="ctr"/>
            <a:br>
              <a:rPr lang="en-US">
                <a:solidFill>
                  <a:srgbClr val="6C7833"/>
                </a:solidFill>
                <a:latin typeface="+mj-lt"/>
              </a:rPr>
            </a:br>
            <a:r>
              <a:rPr lang="en-US">
                <a:solidFill>
                  <a:srgbClr val="6C7833"/>
                </a:solidFill>
                <a:latin typeface="+mj-lt"/>
              </a:rPr>
              <a:t>Nearly 1.4 million South Carolina residents call a rural community their home. </a:t>
            </a:r>
            <a:r>
              <a:rPr lang="en-US" err="1">
                <a:solidFill>
                  <a:srgbClr val="6C7833"/>
                </a:solidFill>
                <a:latin typeface="+mj-lt"/>
              </a:rPr>
              <a:t>RuralForward</a:t>
            </a:r>
            <a:r>
              <a:rPr lang="en-US">
                <a:solidFill>
                  <a:srgbClr val="6C7833"/>
                </a:solidFill>
                <a:latin typeface="+mj-lt"/>
              </a:rPr>
              <a:t> SC celebrates the unique character of rural communities and fosters collaborations to meet their needs.</a:t>
            </a:r>
          </a:p>
        </p:txBody>
      </p:sp>
      <p:pic>
        <p:nvPicPr>
          <p:cNvPr id="6" name="Picture 5">
            <a:extLst>
              <a:ext uri="{FF2B5EF4-FFF2-40B4-BE49-F238E27FC236}">
                <a16:creationId xmlns:a16="http://schemas.microsoft.com/office/drawing/2014/main" id="{AB0C2FBA-15A8-1A4E-B507-7325554D969B}"/>
              </a:ext>
            </a:extLst>
          </p:cNvPr>
          <p:cNvPicPr>
            <a:picLocks noChangeAspect="1"/>
          </p:cNvPicPr>
          <p:nvPr/>
        </p:nvPicPr>
        <p:blipFill rotWithShape="1">
          <a:blip r:embed="rId3">
            <a:extLst>
              <a:ext uri="{28A0092B-C50C-407E-A947-70E740481C1C}">
                <a14:useLocalDpi xmlns:a14="http://schemas.microsoft.com/office/drawing/2010/main" val="0"/>
              </a:ext>
            </a:extLst>
          </a:blip>
          <a:srcRect l="24050" r="18987"/>
          <a:stretch/>
        </p:blipFill>
        <p:spPr>
          <a:xfrm>
            <a:off x="5410200" y="1930400"/>
            <a:ext cx="3429000" cy="4013200"/>
          </a:xfrm>
          <a:prstGeom prst="rect">
            <a:avLst/>
          </a:prstGeom>
        </p:spPr>
      </p:pic>
    </p:spTree>
    <p:extLst>
      <p:ext uri="{BB962C8B-B14F-4D97-AF65-F5344CB8AC3E}">
        <p14:creationId xmlns:p14="http://schemas.microsoft.com/office/powerpoint/2010/main" val="4210852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wrap="square" numCol="1" anchorCtr="0" compatLnSpc="1">
            <a:prstTxWarp prst="textNoShape">
              <a:avLst/>
            </a:prstTxWarp>
          </a:bodyPr>
          <a:lstStyle/>
          <a:p>
            <a:r>
              <a:rPr lang="en-US" altLang="en-US" sz="4000" b="1" err="1"/>
              <a:t>RuralForward</a:t>
            </a:r>
            <a:r>
              <a:rPr lang="en-US" altLang="en-US" sz="4000" b="1"/>
              <a:t> SC</a:t>
            </a:r>
          </a:p>
        </p:txBody>
      </p:sp>
      <p:sp>
        <p:nvSpPr>
          <p:cNvPr id="43010" name="Content Placeholder 2"/>
          <p:cNvSpPr>
            <a:spLocks noGrp="1"/>
          </p:cNvSpPr>
          <p:nvPr>
            <p:ph idx="1"/>
          </p:nvPr>
        </p:nvSpPr>
        <p:spPr>
          <a:xfrm>
            <a:off x="457200" y="1623218"/>
            <a:ext cx="4343400" cy="3611563"/>
          </a:xfrm>
        </p:spPr>
        <p:txBody>
          <a:bodyPr numCol="1"/>
          <a:lstStyle/>
          <a:p>
            <a:pPr marL="0" indent="0">
              <a:buNone/>
            </a:pPr>
            <a:endParaRPr lang="en-US" sz="1400"/>
          </a:p>
          <a:p>
            <a:pPr marL="0" indent="0">
              <a:buNone/>
            </a:pPr>
            <a:r>
              <a:rPr lang="en-US" sz="1400" b="1" err="1">
                <a:latin typeface="Calibri"/>
                <a:ea typeface="MS PGothic"/>
                <a:cs typeface="Calibri"/>
              </a:rPr>
              <a:t>RuralForwardSC</a:t>
            </a:r>
            <a:r>
              <a:rPr lang="en-US" sz="1400">
                <a:latin typeface="Calibri"/>
                <a:ea typeface="MS PGothic"/>
                <a:cs typeface="Calibri"/>
              </a:rPr>
              <a:t> is the internal thread that runs through all the work we do, as we seek to improve the overall health of our rural communities. </a:t>
            </a:r>
            <a:endParaRPr lang="en-US" sz="1400"/>
          </a:p>
          <a:p>
            <a:pPr marL="0" indent="0">
              <a:buNone/>
            </a:pPr>
            <a:endParaRPr lang="en-US" sz="1400"/>
          </a:p>
          <a:p>
            <a:pPr marL="0" indent="0">
              <a:buNone/>
            </a:pPr>
            <a:r>
              <a:rPr lang="en-US" sz="1400" b="1" err="1">
                <a:latin typeface="Calibri"/>
                <a:ea typeface="MS PGothic"/>
                <a:cs typeface="Calibri"/>
              </a:rPr>
              <a:t>RuralForwardSC</a:t>
            </a:r>
            <a:r>
              <a:rPr lang="en-US" sz="1400" b="1">
                <a:latin typeface="Calibri"/>
                <a:ea typeface="MS PGothic"/>
                <a:cs typeface="Calibri"/>
              </a:rPr>
              <a:t> </a:t>
            </a:r>
            <a:r>
              <a:rPr lang="en-US" sz="1400">
                <a:latin typeface="Calibri"/>
                <a:ea typeface="MS PGothic"/>
                <a:cs typeface="Calibri"/>
              </a:rPr>
              <a:t>represents the ways we tie together investment, opportunity and health.</a:t>
            </a:r>
          </a:p>
          <a:p>
            <a:pPr marL="0" indent="0">
              <a:buNone/>
            </a:pPr>
            <a:endParaRPr lang="en-US" sz="1400"/>
          </a:p>
          <a:p>
            <a:pPr marL="0" indent="0">
              <a:buNone/>
            </a:pPr>
            <a:r>
              <a:rPr lang="en-US" sz="1400" b="1" err="1">
                <a:latin typeface="Calibri"/>
                <a:ea typeface="MS PGothic"/>
                <a:cs typeface="Calibri"/>
              </a:rPr>
              <a:t>RuralForwardSC</a:t>
            </a:r>
            <a:r>
              <a:rPr lang="en-US" sz="1400">
                <a:latin typeface="Calibri"/>
                <a:ea typeface="MS PGothic"/>
                <a:cs typeface="Calibri"/>
              </a:rPr>
              <a:t> evokes the idea of our work as part of a tapestry of work being done across the state in collaboration with multiple partners to improve outcomes and build rural prosperity.</a:t>
            </a:r>
          </a:p>
          <a:p>
            <a:pPr marL="0" indent="0">
              <a:buNone/>
            </a:pPr>
            <a:endParaRPr lang="en-US" sz="1400"/>
          </a:p>
          <a:p>
            <a:pPr marL="0" indent="0">
              <a:buNone/>
            </a:pPr>
            <a:r>
              <a:rPr lang="en-US" sz="1400" b="1" err="1">
                <a:latin typeface="Calibri"/>
                <a:ea typeface="MS PGothic"/>
                <a:cs typeface="Calibri"/>
              </a:rPr>
              <a:t>RuralForwardSC</a:t>
            </a:r>
            <a:r>
              <a:rPr lang="en-US" sz="1400">
                <a:latin typeface="Calibri"/>
                <a:ea typeface="MS PGothic"/>
                <a:cs typeface="Calibri"/>
              </a:rPr>
              <a:t> is how we celebrate the unique culture of our rural communities, advocate on their behalf, and work to make them stronger and healthier.</a:t>
            </a:r>
          </a:p>
          <a:p>
            <a:pPr marL="0" indent="0">
              <a:buNone/>
            </a:pPr>
            <a:endParaRPr lang="en-US" sz="1400"/>
          </a:p>
          <a:p>
            <a:pPr marL="0" indent="0">
              <a:buNone/>
            </a:pPr>
            <a:endParaRPr lang="en-US" sz="1400"/>
          </a:p>
          <a:p>
            <a:pPr marL="0" indent="0">
              <a:buNone/>
            </a:pPr>
            <a:endParaRPr lang="en-US" sz="1400"/>
          </a:p>
        </p:txBody>
      </p:sp>
      <p:sp>
        <p:nvSpPr>
          <p:cNvPr id="4" name="TextBox 3">
            <a:extLst>
              <a:ext uri="{FF2B5EF4-FFF2-40B4-BE49-F238E27FC236}">
                <a16:creationId xmlns:a16="http://schemas.microsoft.com/office/drawing/2014/main" id="{085B18C2-0201-8149-9AB1-79D86A7717D9}"/>
              </a:ext>
            </a:extLst>
          </p:cNvPr>
          <p:cNvSpPr txBox="1"/>
          <p:nvPr/>
        </p:nvSpPr>
        <p:spPr>
          <a:xfrm>
            <a:off x="723900" y="685800"/>
            <a:ext cx="7848600" cy="646331"/>
          </a:xfrm>
          <a:prstGeom prst="rect">
            <a:avLst/>
          </a:prstGeom>
          <a:noFill/>
        </p:spPr>
        <p:txBody>
          <a:bodyPr wrap="square" rtlCol="0">
            <a:spAutoFit/>
          </a:bodyPr>
          <a:lstStyle/>
          <a:p>
            <a:pPr algn="ctr"/>
            <a:br>
              <a:rPr lang="en-US">
                <a:solidFill>
                  <a:srgbClr val="6C7833"/>
                </a:solidFill>
                <a:latin typeface="+mj-lt"/>
              </a:rPr>
            </a:br>
            <a:r>
              <a:rPr lang="en-US" err="1">
                <a:solidFill>
                  <a:srgbClr val="6C7833"/>
                </a:solidFill>
                <a:latin typeface="+mj-lt"/>
              </a:rPr>
              <a:t>RuralForwardSC</a:t>
            </a:r>
            <a:r>
              <a:rPr lang="en-US">
                <a:solidFill>
                  <a:srgbClr val="6C7833"/>
                </a:solidFill>
                <a:latin typeface="+mj-lt"/>
              </a:rPr>
              <a:t> is what connects our mission to our communities</a:t>
            </a:r>
          </a:p>
        </p:txBody>
      </p:sp>
      <p:pic>
        <p:nvPicPr>
          <p:cNvPr id="9" name="Picture 8">
            <a:extLst>
              <a:ext uri="{FF2B5EF4-FFF2-40B4-BE49-F238E27FC236}">
                <a16:creationId xmlns:a16="http://schemas.microsoft.com/office/drawing/2014/main" id="{324C7D30-B26E-CE4D-B084-4381D5C8B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44468"/>
            <a:ext cx="4298653" cy="3552497"/>
          </a:xfrm>
          <a:prstGeom prst="rect">
            <a:avLst/>
          </a:prstGeom>
        </p:spPr>
      </p:pic>
    </p:spTree>
    <p:extLst>
      <p:ext uri="{BB962C8B-B14F-4D97-AF65-F5344CB8AC3E}">
        <p14:creationId xmlns:p14="http://schemas.microsoft.com/office/powerpoint/2010/main" val="417705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BF527-1875-2846-9D8D-02E1001C89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07" b="5394"/>
          <a:stretch/>
        </p:blipFill>
        <p:spPr>
          <a:xfrm>
            <a:off x="114300" y="1761440"/>
            <a:ext cx="8610600" cy="2133600"/>
          </a:xfrm>
          <a:prstGeom prst="rect">
            <a:avLst/>
          </a:prstGeom>
        </p:spPr>
      </p:pic>
      <p:sp>
        <p:nvSpPr>
          <p:cNvPr id="2" name="Title 1"/>
          <p:cNvSpPr>
            <a:spLocks noGrp="1"/>
          </p:cNvSpPr>
          <p:nvPr>
            <p:ph type="title"/>
          </p:nvPr>
        </p:nvSpPr>
        <p:spPr>
          <a:xfrm>
            <a:off x="457200" y="-152400"/>
            <a:ext cx="8229600" cy="1066800"/>
          </a:xfrm>
        </p:spPr>
        <p:txBody>
          <a:bodyPr wrap="square" numCol="1" anchorCtr="0" compatLnSpc="1">
            <a:prstTxWarp prst="textNoShape">
              <a:avLst/>
            </a:prstTxWarp>
          </a:bodyPr>
          <a:lstStyle/>
          <a:p>
            <a:r>
              <a:rPr lang="en-US" altLang="en-US" sz="4000" b="1" err="1"/>
              <a:t>RuralForward</a:t>
            </a:r>
            <a:r>
              <a:rPr lang="en-US" altLang="en-US" sz="4000" b="1"/>
              <a:t> SC</a:t>
            </a:r>
          </a:p>
        </p:txBody>
      </p:sp>
      <p:sp>
        <p:nvSpPr>
          <p:cNvPr id="43010" name="Content Placeholder 2"/>
          <p:cNvSpPr>
            <a:spLocks noGrp="1"/>
          </p:cNvSpPr>
          <p:nvPr>
            <p:ph idx="1"/>
          </p:nvPr>
        </p:nvSpPr>
        <p:spPr>
          <a:xfrm>
            <a:off x="495300" y="4114799"/>
            <a:ext cx="8229600" cy="3552825"/>
          </a:xfrm>
        </p:spPr>
        <p:txBody>
          <a:bodyPr numCol="2"/>
          <a:lstStyle/>
          <a:p>
            <a:pPr marL="0" indent="0">
              <a:buNone/>
            </a:pPr>
            <a:endParaRPr lang="en-US" sz="1400" dirty="0"/>
          </a:p>
          <a:p>
            <a:pPr marL="0" indent="0">
              <a:buNone/>
            </a:pPr>
            <a:r>
              <a:rPr lang="en-US" sz="1400" b="1" dirty="0">
                <a:solidFill>
                  <a:srgbClr val="6C7833"/>
                </a:solidFill>
              </a:rPr>
              <a:t>Areas of emerging focus include:</a:t>
            </a:r>
          </a:p>
          <a:p>
            <a:r>
              <a:rPr lang="en-US" sz="1400" dirty="0"/>
              <a:t>Digital Economy Ecosystem development</a:t>
            </a:r>
          </a:p>
          <a:p>
            <a:r>
              <a:rPr lang="en-US" sz="1400" dirty="0"/>
              <a:t>Rural entrepreneurship</a:t>
            </a:r>
          </a:p>
          <a:p>
            <a:r>
              <a:rPr lang="en-US" sz="1400" dirty="0"/>
              <a:t>Broadband access</a:t>
            </a:r>
          </a:p>
          <a:p>
            <a:r>
              <a:rPr lang="en-US" sz="1400" dirty="0"/>
              <a:t>Pro-rural messaging campaigns</a:t>
            </a:r>
          </a:p>
          <a:p>
            <a:r>
              <a:rPr lang="en-US" sz="1400" dirty="0"/>
              <a:t>Rural advocacy at the statehouse and Capitol Hill</a:t>
            </a:r>
          </a:p>
          <a:p>
            <a:endParaRPr lang="en-US" sz="1400" dirty="0"/>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r>
              <a:rPr lang="en-US" sz="1400" b="1" dirty="0">
                <a:solidFill>
                  <a:srgbClr val="6C7833"/>
                </a:solidFill>
              </a:rPr>
              <a:t>Areas of potential focus include:</a:t>
            </a:r>
          </a:p>
          <a:p>
            <a:r>
              <a:rPr lang="en-US" sz="1400" dirty="0"/>
              <a:t>Coordinated rural philanthropy</a:t>
            </a:r>
          </a:p>
          <a:p>
            <a:r>
              <a:rPr lang="en-US" sz="1400" dirty="0"/>
              <a:t>Micro grants</a:t>
            </a:r>
          </a:p>
          <a:p>
            <a:r>
              <a:rPr lang="en-US" sz="1400" dirty="0"/>
              <a:t>Education</a:t>
            </a:r>
          </a:p>
          <a:p>
            <a:r>
              <a:rPr lang="en-US" sz="1400" dirty="0"/>
              <a:t>Makerspaces</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TextBox 3">
            <a:extLst>
              <a:ext uri="{FF2B5EF4-FFF2-40B4-BE49-F238E27FC236}">
                <a16:creationId xmlns:a16="http://schemas.microsoft.com/office/drawing/2014/main" id="{085B18C2-0201-8149-9AB1-79D86A7717D9}"/>
              </a:ext>
            </a:extLst>
          </p:cNvPr>
          <p:cNvSpPr txBox="1"/>
          <p:nvPr/>
        </p:nvSpPr>
        <p:spPr>
          <a:xfrm>
            <a:off x="685800" y="895350"/>
            <a:ext cx="7848600" cy="646331"/>
          </a:xfrm>
          <a:prstGeom prst="rect">
            <a:avLst/>
          </a:prstGeom>
          <a:noFill/>
        </p:spPr>
        <p:txBody>
          <a:bodyPr wrap="square" lIns="91440" tIns="45720" rIns="91440" bIns="45720" rtlCol="0" anchor="t">
            <a:spAutoFit/>
          </a:bodyPr>
          <a:lstStyle/>
          <a:p>
            <a:pPr algn="ctr"/>
            <a:r>
              <a:rPr lang="en-US" err="1">
                <a:solidFill>
                  <a:srgbClr val="6C7833"/>
                </a:solidFill>
                <a:latin typeface="+mj-lt"/>
                <a:ea typeface="MS PGothic"/>
              </a:rPr>
              <a:t>RuralForwardSC</a:t>
            </a:r>
            <a:r>
              <a:rPr lang="en-US">
                <a:solidFill>
                  <a:srgbClr val="6C7833"/>
                </a:solidFill>
                <a:latin typeface="+mj-lt"/>
                <a:ea typeface="MS PGothic"/>
              </a:rPr>
              <a:t> elevates rural beyond the status quo, </a:t>
            </a:r>
            <a:endParaRPr lang="en-US">
              <a:ea typeface="MS PGothic"/>
            </a:endParaRPr>
          </a:p>
          <a:p>
            <a:pPr algn="ctr"/>
            <a:r>
              <a:rPr lang="en-US">
                <a:solidFill>
                  <a:srgbClr val="6C7833"/>
                </a:solidFill>
                <a:latin typeface="+mj-lt"/>
                <a:ea typeface="MS PGothic"/>
              </a:rPr>
              <a:t>and promotes a new mindset about what rural means</a:t>
            </a:r>
            <a:endParaRPr lang="en-US">
              <a:ea typeface="MS PGothic"/>
            </a:endParaRPr>
          </a:p>
        </p:txBody>
      </p:sp>
    </p:spTree>
    <p:extLst>
      <p:ext uri="{BB962C8B-B14F-4D97-AF65-F5344CB8AC3E}">
        <p14:creationId xmlns:p14="http://schemas.microsoft.com/office/powerpoint/2010/main" val="134368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C7833">
            <a:alpha val="9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AA4D-6B46-8840-B43B-76F4458FD1F0}"/>
              </a:ext>
            </a:extLst>
          </p:cNvPr>
          <p:cNvSpPr>
            <a:spLocks noGrp="1"/>
          </p:cNvSpPr>
          <p:nvPr>
            <p:ph type="title"/>
          </p:nvPr>
        </p:nvSpPr>
        <p:spPr/>
        <p:txBody>
          <a:bodyPr/>
          <a:lstStyle/>
          <a:p>
            <a:r>
              <a:rPr lang="en-US" sz="7200" b="1">
                <a:solidFill>
                  <a:schemeClr val="bg1"/>
                </a:solidFill>
              </a:rPr>
              <a:t>Who we are</a:t>
            </a:r>
          </a:p>
        </p:txBody>
      </p:sp>
      <p:sp>
        <p:nvSpPr>
          <p:cNvPr id="4" name="Content Placeholder 3">
            <a:extLst>
              <a:ext uri="{FF2B5EF4-FFF2-40B4-BE49-F238E27FC236}">
                <a16:creationId xmlns:a16="http://schemas.microsoft.com/office/drawing/2014/main" id="{89640841-9DE5-2D48-AEA5-DF955A706C27}"/>
              </a:ext>
            </a:extLst>
          </p:cNvPr>
          <p:cNvSpPr>
            <a:spLocks noGrp="1"/>
          </p:cNvSpPr>
          <p:nvPr>
            <p:ph idx="1"/>
          </p:nvPr>
        </p:nvSpPr>
        <p:spPr>
          <a:xfrm>
            <a:off x="381000" y="2303721"/>
            <a:ext cx="8305800" cy="3182679"/>
          </a:xfrm>
        </p:spPr>
        <p:txBody>
          <a:bodyPr/>
          <a:lstStyle/>
          <a:p>
            <a:pPr marL="0" indent="0" algn="ctr">
              <a:buNone/>
            </a:pPr>
            <a:r>
              <a:rPr lang="en-US" sz="3200">
                <a:solidFill>
                  <a:schemeClr val="bg1"/>
                </a:solidFill>
              </a:rPr>
              <a:t>The South Carolina Office of Rural Health is a non-profit organization with a mission to close the gap in health status between rural and urban communities. SCORH has been promoting investment, opportunity and health within rural communities since 1991.</a:t>
            </a:r>
          </a:p>
          <a:p>
            <a:pPr algn="ctr"/>
            <a:endParaRPr lang="en-US"/>
          </a:p>
        </p:txBody>
      </p:sp>
      <p:pic>
        <p:nvPicPr>
          <p:cNvPr id="11" name="Picture 10">
            <a:extLst>
              <a:ext uri="{FF2B5EF4-FFF2-40B4-BE49-F238E27FC236}">
                <a16:creationId xmlns:a16="http://schemas.microsoft.com/office/drawing/2014/main" id="{539D2C6B-2F29-CC4F-B38A-E7D3836EA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115" y="1257300"/>
            <a:ext cx="965569" cy="870905"/>
          </a:xfrm>
          <a:prstGeom prst="rect">
            <a:avLst/>
          </a:prstGeom>
        </p:spPr>
      </p:pic>
    </p:spTree>
    <p:extLst>
      <p:ext uri="{BB962C8B-B14F-4D97-AF65-F5344CB8AC3E}">
        <p14:creationId xmlns:p14="http://schemas.microsoft.com/office/powerpoint/2010/main" val="202217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E4EFF9-14CA-CE44-B4CD-7F4BC9E58583}"/>
              </a:ext>
            </a:extLst>
          </p:cNvPr>
          <p:cNvSpPr txBox="1"/>
          <p:nvPr/>
        </p:nvSpPr>
        <p:spPr>
          <a:xfrm>
            <a:off x="148366" y="4343400"/>
            <a:ext cx="3513268" cy="923330"/>
          </a:xfrm>
          <a:prstGeom prst="rect">
            <a:avLst/>
          </a:prstGeom>
          <a:noFill/>
        </p:spPr>
        <p:txBody>
          <a:bodyPr wrap="square" rtlCol="0">
            <a:spAutoFit/>
          </a:bodyPr>
          <a:lstStyle/>
          <a:p>
            <a:r>
              <a:rPr lang="en-US" b="1" dirty="0">
                <a:solidFill>
                  <a:schemeClr val="bg1"/>
                </a:solidFill>
                <a:latin typeface="+mn-lt"/>
              </a:rPr>
              <a:t>Graham Adams, PhD</a:t>
            </a:r>
          </a:p>
          <a:p>
            <a:r>
              <a:rPr lang="en-US" dirty="0">
                <a:solidFill>
                  <a:schemeClr val="bg1"/>
                </a:solidFill>
                <a:latin typeface="+mn-lt"/>
              </a:rPr>
              <a:t>Chief Executive Officer</a:t>
            </a:r>
          </a:p>
          <a:p>
            <a:r>
              <a:rPr lang="en-US" dirty="0">
                <a:solidFill>
                  <a:schemeClr val="bg1"/>
                </a:solidFill>
                <a:latin typeface="+mn-lt"/>
              </a:rPr>
              <a:t>adams@scorh.net</a:t>
            </a:r>
          </a:p>
        </p:txBody>
      </p:sp>
      <p:sp>
        <p:nvSpPr>
          <p:cNvPr id="3" name="TextBox 2">
            <a:extLst>
              <a:ext uri="{FF2B5EF4-FFF2-40B4-BE49-F238E27FC236}">
                <a16:creationId xmlns:a16="http://schemas.microsoft.com/office/drawing/2014/main" id="{2B9B0793-D868-BB4D-A3E8-49B5794F0C5C}"/>
              </a:ext>
            </a:extLst>
          </p:cNvPr>
          <p:cNvSpPr txBox="1"/>
          <p:nvPr/>
        </p:nvSpPr>
        <p:spPr>
          <a:xfrm>
            <a:off x="2286000" y="1371600"/>
            <a:ext cx="4572000" cy="646331"/>
          </a:xfrm>
          <a:prstGeom prst="rect">
            <a:avLst/>
          </a:prstGeom>
          <a:noFill/>
        </p:spPr>
        <p:txBody>
          <a:bodyPr wrap="square" rtlCol="0">
            <a:spAutoFit/>
          </a:bodyPr>
          <a:lstStyle/>
          <a:p>
            <a:pPr algn="ctr"/>
            <a:r>
              <a:rPr lang="en-US" sz="3600" b="1">
                <a:solidFill>
                  <a:schemeClr val="bg1"/>
                </a:solidFill>
                <a:latin typeface="+mn-lt"/>
              </a:rPr>
              <a:t>CONTACT US</a:t>
            </a:r>
          </a:p>
        </p:txBody>
      </p:sp>
    </p:spTree>
    <p:extLst>
      <p:ext uri="{BB962C8B-B14F-4D97-AF65-F5344CB8AC3E}">
        <p14:creationId xmlns:p14="http://schemas.microsoft.com/office/powerpoint/2010/main" val="349125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wrap="square" numCol="1" anchorCtr="0" compatLnSpc="1">
            <a:prstTxWarp prst="textNoShape">
              <a:avLst/>
            </a:prstTxWarp>
          </a:bodyPr>
          <a:lstStyle/>
          <a:p>
            <a:r>
              <a:rPr lang="en-US" b="1"/>
              <a:t>About SCORH</a:t>
            </a:r>
            <a:endParaRPr lang="en-US" altLang="en-US"/>
          </a:p>
        </p:txBody>
      </p:sp>
      <p:sp>
        <p:nvSpPr>
          <p:cNvPr id="39938" name="Content Placeholder 2"/>
          <p:cNvSpPr>
            <a:spLocks noGrp="1"/>
          </p:cNvSpPr>
          <p:nvPr>
            <p:ph idx="1"/>
          </p:nvPr>
        </p:nvSpPr>
        <p:spPr>
          <a:xfrm>
            <a:off x="4572000" y="1524000"/>
            <a:ext cx="4167963" cy="5029200"/>
          </a:xfrm>
        </p:spPr>
        <p:txBody>
          <a:bodyPr/>
          <a:lstStyle/>
          <a:p>
            <a:pPr marL="0" indent="0">
              <a:buNone/>
            </a:pPr>
            <a:r>
              <a:rPr lang="en-US" sz="1800">
                <a:solidFill>
                  <a:srgbClr val="6C7833"/>
                </a:solidFill>
              </a:rPr>
              <a:t>Like its peer organizations in each state, the South Carolina Office of Rural Health is the sole organization in South Carolina that is federally designated to address the health needs in rural communities. SCORH works with local, state and national partners to:</a:t>
            </a:r>
          </a:p>
          <a:p>
            <a:pPr marL="0" indent="0">
              <a:buNone/>
            </a:pPr>
            <a:r>
              <a:rPr lang="en-US" sz="1800">
                <a:solidFill>
                  <a:srgbClr val="6C7833"/>
                </a:solidFill>
              </a:rPr>
              <a:t>•  increase access to quality health care,</a:t>
            </a:r>
          </a:p>
          <a:p>
            <a:pPr marL="0" indent="0">
              <a:buNone/>
            </a:pPr>
            <a:r>
              <a:rPr lang="en-US" sz="1800">
                <a:solidFill>
                  <a:srgbClr val="6C7833"/>
                </a:solidFill>
              </a:rPr>
              <a:t>•  improve the social determinants that              contribute to a community’s overall health, and</a:t>
            </a:r>
          </a:p>
          <a:p>
            <a:pPr marL="0" indent="0">
              <a:buNone/>
            </a:pPr>
            <a:r>
              <a:rPr lang="en-US" sz="1800">
                <a:solidFill>
                  <a:srgbClr val="6C7833"/>
                </a:solidFill>
              </a:rPr>
              <a:t>•  connect available resources across the     state with local needs in rural communities.</a:t>
            </a:r>
          </a:p>
          <a:p>
            <a:pPr eaLnBrk="1" hangingPunct="1"/>
            <a:endParaRPr lang="en-US" altLang="en-US" sz="1800"/>
          </a:p>
        </p:txBody>
      </p:sp>
      <p:pic>
        <p:nvPicPr>
          <p:cNvPr id="3" name="Picture 2">
            <a:extLst>
              <a:ext uri="{FF2B5EF4-FFF2-40B4-BE49-F238E27FC236}">
                <a16:creationId xmlns:a16="http://schemas.microsoft.com/office/drawing/2014/main" id="{ABA40944-861C-464E-9A1E-10F2B153BC0D}"/>
              </a:ext>
            </a:extLst>
          </p:cNvPr>
          <p:cNvPicPr>
            <a:picLocks noChangeAspect="1"/>
          </p:cNvPicPr>
          <p:nvPr/>
        </p:nvPicPr>
        <p:blipFill>
          <a:blip r:embed="rId2"/>
          <a:stretch>
            <a:fillRect/>
          </a:stretch>
        </p:blipFill>
        <p:spPr>
          <a:xfrm>
            <a:off x="195816" y="1574800"/>
            <a:ext cx="4191000" cy="2794000"/>
          </a:xfrm>
          <a:prstGeom prst="rect">
            <a:avLst/>
          </a:prstGeom>
        </p:spPr>
      </p:pic>
    </p:spTree>
    <p:extLst>
      <p:ext uri="{BB962C8B-B14F-4D97-AF65-F5344CB8AC3E}">
        <p14:creationId xmlns:p14="http://schemas.microsoft.com/office/powerpoint/2010/main" val="309389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wrap="square" numCol="1" anchorCtr="0" compatLnSpc="1">
            <a:prstTxWarp prst="textNoShape">
              <a:avLst/>
            </a:prstTxWarp>
          </a:bodyPr>
          <a:lstStyle/>
          <a:p>
            <a:r>
              <a:rPr lang="en-US" b="1"/>
              <a:t>Our staff</a:t>
            </a:r>
            <a:endParaRPr lang="en-US" altLang="en-US"/>
          </a:p>
        </p:txBody>
      </p:sp>
      <p:sp>
        <p:nvSpPr>
          <p:cNvPr id="39938" name="Content Placeholder 2"/>
          <p:cNvSpPr>
            <a:spLocks noGrp="1"/>
          </p:cNvSpPr>
          <p:nvPr>
            <p:ph idx="1"/>
          </p:nvPr>
        </p:nvSpPr>
        <p:spPr>
          <a:xfrm>
            <a:off x="277092" y="1440873"/>
            <a:ext cx="8462872" cy="4668868"/>
          </a:xfrm>
        </p:spPr>
        <p:txBody>
          <a:bodyPr/>
          <a:lstStyle/>
          <a:p>
            <a:pPr marL="0" indent="0">
              <a:buNone/>
            </a:pPr>
            <a:r>
              <a:rPr lang="en-US" b="1" dirty="0">
                <a:solidFill>
                  <a:srgbClr val="6C7833"/>
                </a:solidFill>
              </a:rPr>
              <a:t>40+ professionals in two offices</a:t>
            </a:r>
          </a:p>
          <a:p>
            <a:pPr marL="0" indent="0">
              <a:buNone/>
            </a:pPr>
            <a:r>
              <a:rPr lang="en-US" sz="1800" b="1" dirty="0">
                <a:solidFill>
                  <a:srgbClr val="6C7833"/>
                </a:solidFill>
              </a:rPr>
              <a:t>Lexington</a:t>
            </a:r>
            <a:r>
              <a:rPr lang="en-US" sz="1800" dirty="0">
                <a:solidFill>
                  <a:srgbClr val="6C7833"/>
                </a:solidFill>
              </a:rPr>
              <a:t>: Provider Services team and Community Support team, as well as our administrative, marketing and communications, HR, accounting, and leadership staff members.</a:t>
            </a:r>
          </a:p>
          <a:p>
            <a:pPr marL="0" indent="0">
              <a:buNone/>
            </a:pPr>
            <a:r>
              <a:rPr lang="en-US" sz="1800" b="1" dirty="0">
                <a:solidFill>
                  <a:srgbClr val="6C7833"/>
                </a:solidFill>
              </a:rPr>
              <a:t>Orangeburg</a:t>
            </a:r>
            <a:r>
              <a:rPr lang="en-US" sz="1800" dirty="0">
                <a:solidFill>
                  <a:srgbClr val="6C7833"/>
                </a:solidFill>
              </a:rPr>
              <a:t>: Family Solutions team (includes social workers, nurses, community health workers, client navigators, and program managers)</a:t>
            </a:r>
          </a:p>
          <a:p>
            <a:pPr marL="0" indent="0" eaLnBrk="1" hangingPunct="1">
              <a:buNone/>
            </a:pPr>
            <a:endParaRPr lang="en-US" altLang="en-US" sz="1800" dirty="0"/>
          </a:p>
        </p:txBody>
      </p:sp>
      <p:pic>
        <p:nvPicPr>
          <p:cNvPr id="5" name="95931843-EDE7-460C-929D-E3155480501A">
            <a:extLst>
              <a:ext uri="{FF2B5EF4-FFF2-40B4-BE49-F238E27FC236}">
                <a16:creationId xmlns:a16="http://schemas.microsoft.com/office/drawing/2014/main" id="{F4D429AC-4DA7-4994-A655-C6F7CF14542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22400" y="3429000"/>
            <a:ext cx="6326909" cy="2705100"/>
          </a:xfrm>
          <a:prstGeom prst="rect">
            <a:avLst/>
          </a:prstGeom>
          <a:noFill/>
          <a:ln>
            <a:noFill/>
          </a:ln>
        </p:spPr>
      </p:pic>
    </p:spTree>
    <p:extLst>
      <p:ext uri="{BB962C8B-B14F-4D97-AF65-F5344CB8AC3E}">
        <p14:creationId xmlns:p14="http://schemas.microsoft.com/office/powerpoint/2010/main" val="320157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C7833">
            <a:alpha val="9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AA4D-6B46-8840-B43B-76F4458FD1F0}"/>
              </a:ext>
            </a:extLst>
          </p:cNvPr>
          <p:cNvSpPr>
            <a:spLocks noGrp="1"/>
          </p:cNvSpPr>
          <p:nvPr>
            <p:ph type="title"/>
          </p:nvPr>
        </p:nvSpPr>
        <p:spPr/>
        <p:txBody>
          <a:bodyPr/>
          <a:lstStyle/>
          <a:p>
            <a:r>
              <a:rPr lang="en-US" sz="7200" b="1">
                <a:solidFill>
                  <a:schemeClr val="bg1"/>
                </a:solidFill>
              </a:rPr>
              <a:t>What we do</a:t>
            </a:r>
          </a:p>
        </p:txBody>
      </p:sp>
      <p:sp>
        <p:nvSpPr>
          <p:cNvPr id="8" name="Content Placeholder 3">
            <a:extLst>
              <a:ext uri="{FF2B5EF4-FFF2-40B4-BE49-F238E27FC236}">
                <a16:creationId xmlns:a16="http://schemas.microsoft.com/office/drawing/2014/main" id="{E7B1B27B-8839-F548-9C09-7A55831702A5}"/>
              </a:ext>
            </a:extLst>
          </p:cNvPr>
          <p:cNvSpPr txBox="1">
            <a:spLocks/>
          </p:cNvSpPr>
          <p:nvPr/>
        </p:nvSpPr>
        <p:spPr bwMode="auto">
          <a:xfrm>
            <a:off x="457200" y="2187388"/>
            <a:ext cx="8229600" cy="3792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baseline="0">
                <a:solidFill>
                  <a:srgbClr val="797979"/>
                </a:solidFill>
                <a:latin typeface="Calibri" panose="020F0502020204030204" pitchFamily="34" charset="0"/>
                <a:ea typeface="MS PGothic" pitchFamily="34" charset="-128"/>
                <a:cs typeface="Calibri" panose="020F0502020204030204" pitchFamily="34" charset="0"/>
              </a:defRPr>
            </a:lvl1pPr>
            <a:lvl2pPr marL="742950" indent="-28575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Calibri" panose="020F0502020204030204" pitchFamily="34" charset="0"/>
                <a:ea typeface="MS PGothic" pitchFamily="34" charset="-128"/>
                <a:cs typeface="Calibri" panose="020F050202020403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Calibri" panose="020F0502020204030204" pitchFamily="34" charset="0"/>
                <a:ea typeface="MS PGothic" pitchFamily="34" charset="-128"/>
                <a:cs typeface="Calibri" panose="020F0502020204030204" pitchFamily="34" charset="0"/>
              </a:defRPr>
            </a:lvl3pPr>
            <a:lvl4pPr marL="1600200" indent="-228600" algn="l" rtl="0" eaLnBrk="1" fontAlgn="base" hangingPunct="1">
              <a:spcBef>
                <a:spcPct val="20000"/>
              </a:spcBef>
              <a:spcAft>
                <a:spcPct val="0"/>
              </a:spcAft>
              <a:buFont typeface="Courier New" panose="02070309020205020404" pitchFamily="49" charset="0"/>
              <a:buChar char="o"/>
              <a:defRPr sz="1600" kern="1200" baseline="0">
                <a:solidFill>
                  <a:srgbClr val="797979"/>
                </a:solidFill>
                <a:latin typeface="Calibri" panose="020F0502020204030204" pitchFamily="34" charset="0"/>
                <a:ea typeface="MS PGothic" pitchFamily="34" charset="-128"/>
                <a:cs typeface="Calibri" panose="020F050202020403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600" kern="1200" baseline="0">
                <a:solidFill>
                  <a:srgbClr val="797979"/>
                </a:solidFill>
                <a:latin typeface="Calibri" panose="020F0502020204030204" pitchFamily="34" charset="0"/>
                <a:ea typeface="MS PGothic" pitchFamily="34" charset="-128"/>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200">
                <a:solidFill>
                  <a:schemeClr val="bg1"/>
                </a:solidFill>
              </a:rPr>
              <a:t>The South Carolina Office of Rural Health offers training, education and technical assistance </a:t>
            </a:r>
          </a:p>
          <a:p>
            <a:pPr marL="0" indent="0" algn="ctr">
              <a:buNone/>
            </a:pPr>
            <a:r>
              <a:rPr lang="en-US" sz="3200">
                <a:solidFill>
                  <a:schemeClr val="bg1"/>
                </a:solidFill>
              </a:rPr>
              <a:t>to rural providers. </a:t>
            </a:r>
          </a:p>
          <a:p>
            <a:pPr marL="0" indent="0" algn="ctr">
              <a:buNone/>
            </a:pPr>
            <a:endParaRPr lang="en-US" sz="2000">
              <a:solidFill>
                <a:schemeClr val="bg1"/>
              </a:solidFill>
            </a:endParaRPr>
          </a:p>
          <a:p>
            <a:pPr marL="0" indent="0" algn="ctr">
              <a:buNone/>
            </a:pPr>
            <a:r>
              <a:rPr lang="en-US" sz="3200">
                <a:solidFill>
                  <a:schemeClr val="bg1"/>
                </a:solidFill>
              </a:rPr>
              <a:t>We also empower rural communities </a:t>
            </a:r>
          </a:p>
          <a:p>
            <a:pPr marL="0" indent="0" algn="ctr">
              <a:buNone/>
            </a:pPr>
            <a:r>
              <a:rPr lang="en-US" sz="3200">
                <a:solidFill>
                  <a:schemeClr val="bg1"/>
                </a:solidFill>
              </a:rPr>
              <a:t>to address the social determinants of health </a:t>
            </a:r>
          </a:p>
          <a:p>
            <a:pPr marL="0" indent="0" algn="ctr">
              <a:buNone/>
            </a:pPr>
            <a:r>
              <a:rPr lang="en-US" sz="3200">
                <a:solidFill>
                  <a:schemeClr val="bg1"/>
                </a:solidFill>
              </a:rPr>
              <a:t>at the local level.</a:t>
            </a:r>
          </a:p>
          <a:p>
            <a:pPr marL="0" indent="0" algn="ctr">
              <a:buFont typeface="Arial" panose="020B0604020202020204" pitchFamily="34" charset="0"/>
              <a:buNone/>
            </a:pPr>
            <a:endParaRPr lang="en-US" sz="1600">
              <a:solidFill>
                <a:schemeClr val="bg1"/>
              </a:solidFill>
            </a:endParaRPr>
          </a:p>
          <a:p>
            <a:pPr algn="ctr"/>
            <a:endParaRPr lang="en-US"/>
          </a:p>
        </p:txBody>
      </p:sp>
      <p:pic>
        <p:nvPicPr>
          <p:cNvPr id="13" name="Picture 12">
            <a:extLst>
              <a:ext uri="{FF2B5EF4-FFF2-40B4-BE49-F238E27FC236}">
                <a16:creationId xmlns:a16="http://schemas.microsoft.com/office/drawing/2014/main" id="{93F9A363-FC76-BD46-A0F4-6A5B711BD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215" y="1316483"/>
            <a:ext cx="965569" cy="870905"/>
          </a:xfrm>
          <a:prstGeom prst="rect">
            <a:avLst/>
          </a:prstGeom>
        </p:spPr>
      </p:pic>
    </p:spTree>
    <p:extLst>
      <p:ext uri="{BB962C8B-B14F-4D97-AF65-F5344CB8AC3E}">
        <p14:creationId xmlns:p14="http://schemas.microsoft.com/office/powerpoint/2010/main" val="404436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wrap="square" numCol="1" anchorCtr="0" compatLnSpc="1">
            <a:prstTxWarp prst="textNoShape">
              <a:avLst/>
            </a:prstTxWarp>
          </a:bodyPr>
          <a:lstStyle/>
          <a:p>
            <a:r>
              <a:rPr lang="en-US" sz="4400" b="1"/>
              <a:t>WHAT WE DO: PROVIDER SERVICES</a:t>
            </a:r>
            <a:endParaRPr lang="en-US" altLang="en-US" sz="4400"/>
          </a:p>
        </p:txBody>
      </p:sp>
      <p:sp>
        <p:nvSpPr>
          <p:cNvPr id="41986" name="Content Placeholder 2"/>
          <p:cNvSpPr>
            <a:spLocks noGrp="1"/>
          </p:cNvSpPr>
          <p:nvPr>
            <p:ph idx="1"/>
          </p:nvPr>
        </p:nvSpPr>
        <p:spPr>
          <a:xfrm>
            <a:off x="380999" y="3200400"/>
            <a:ext cx="8382000" cy="2971800"/>
          </a:xfrm>
        </p:spPr>
        <p:txBody>
          <a:bodyPr numCol="2" spcCol="365760"/>
          <a:lstStyle/>
          <a:p>
            <a:pPr marL="0" indent="0">
              <a:buNone/>
            </a:pPr>
            <a:r>
              <a:rPr lang="en-US" sz="1400" b="1">
                <a:solidFill>
                  <a:srgbClr val="6C7833"/>
                </a:solidFill>
              </a:rPr>
              <a:t>Center for Practice Transformation</a:t>
            </a:r>
          </a:p>
          <a:p>
            <a:pPr marL="0" indent="0">
              <a:buNone/>
            </a:pPr>
            <a:r>
              <a:rPr lang="en-US" sz="1400"/>
              <a:t>We’re here to help rural practices thrive by implementing best practices for patient care and maximizing opportunities for reimbursement.</a:t>
            </a:r>
          </a:p>
          <a:p>
            <a:pPr marL="0" indent="0">
              <a:buNone/>
            </a:pPr>
            <a:r>
              <a:rPr lang="en-US" sz="1400"/>
              <a:t>SCORH’s team guides rural primary care practices and Rural Health Clinics through the NCQA patient-centered medical home (PCMH) recognition.</a:t>
            </a:r>
          </a:p>
          <a:p>
            <a:pPr marL="0" indent="0">
              <a:buNone/>
            </a:pPr>
            <a:r>
              <a:rPr lang="en-US" sz="1400"/>
              <a:t>In addition, the Center helps primary care providers implement oral care into their practice to reduce barriers to dental care in rural communities.</a:t>
            </a:r>
          </a:p>
          <a:p>
            <a:pPr marL="0" indent="0">
              <a:buNone/>
            </a:pPr>
            <a:endParaRPr lang="en-US" sz="1400"/>
          </a:p>
          <a:p>
            <a:pPr marL="0" indent="0">
              <a:buNone/>
            </a:pPr>
            <a:endParaRPr lang="en-US" sz="1400"/>
          </a:p>
          <a:p>
            <a:pPr marL="0" indent="0">
              <a:buNone/>
            </a:pPr>
            <a:endParaRPr lang="en-US" sz="1400" b="1"/>
          </a:p>
          <a:p>
            <a:pPr marL="0" indent="0">
              <a:buNone/>
            </a:pPr>
            <a:r>
              <a:rPr lang="en-US" sz="1400" b="1"/>
              <a:t>Center Activities</a:t>
            </a:r>
          </a:p>
          <a:p>
            <a:r>
              <a:rPr lang="en-US" sz="1400"/>
              <a:t>Site Visits</a:t>
            </a:r>
          </a:p>
          <a:p>
            <a:r>
              <a:rPr lang="en-US" sz="1400"/>
              <a:t>Practice &amp; PCMH Assessment</a:t>
            </a:r>
          </a:p>
          <a:p>
            <a:r>
              <a:rPr lang="en-US" sz="1400"/>
              <a:t>Webinars &amp; online access to resources</a:t>
            </a:r>
          </a:p>
          <a:p>
            <a:r>
              <a:rPr lang="en-US" sz="1400"/>
              <a:t>Individual consultations/ technical assistance</a:t>
            </a:r>
          </a:p>
          <a:p>
            <a:r>
              <a:rPr lang="en-US" sz="1400"/>
              <a:t>Face to face meetings</a:t>
            </a:r>
          </a:p>
          <a:p>
            <a:pPr marL="0" indent="0">
              <a:buNone/>
            </a:pPr>
            <a:endParaRPr lang="en-US" sz="1400"/>
          </a:p>
          <a:p>
            <a:pPr marL="0" indent="0">
              <a:buNone/>
            </a:pPr>
            <a:endParaRPr lang="en-US" sz="1400"/>
          </a:p>
          <a:p>
            <a:pPr marL="0" indent="0">
              <a:buNone/>
            </a:pPr>
            <a:endParaRPr lang="en-US" sz="1400" b="1">
              <a:solidFill>
                <a:srgbClr val="6C7833"/>
              </a:solidFill>
            </a:endParaRPr>
          </a:p>
          <a:p>
            <a:pPr marL="0" indent="0">
              <a:buNone/>
            </a:pPr>
            <a:endParaRPr lang="en-US" sz="1600"/>
          </a:p>
        </p:txBody>
      </p:sp>
      <p:sp>
        <p:nvSpPr>
          <p:cNvPr id="6" name="TextBox 5">
            <a:extLst>
              <a:ext uri="{FF2B5EF4-FFF2-40B4-BE49-F238E27FC236}">
                <a16:creationId xmlns:a16="http://schemas.microsoft.com/office/drawing/2014/main" id="{9B87F51F-57D2-C542-ADBF-ED691224A994}"/>
              </a:ext>
            </a:extLst>
          </p:cNvPr>
          <p:cNvSpPr txBox="1"/>
          <p:nvPr/>
        </p:nvSpPr>
        <p:spPr>
          <a:xfrm>
            <a:off x="723900" y="685800"/>
            <a:ext cx="7848600" cy="923330"/>
          </a:xfrm>
          <a:prstGeom prst="rect">
            <a:avLst/>
          </a:prstGeom>
          <a:noFill/>
        </p:spPr>
        <p:txBody>
          <a:bodyPr wrap="square" rtlCol="0">
            <a:spAutoFit/>
          </a:bodyPr>
          <a:lstStyle/>
          <a:p>
            <a:pPr algn="ctr"/>
            <a:br>
              <a:rPr lang="en-US">
                <a:solidFill>
                  <a:srgbClr val="6C7833"/>
                </a:solidFill>
                <a:latin typeface="+mj-lt"/>
              </a:rPr>
            </a:br>
            <a:r>
              <a:rPr lang="en-US">
                <a:solidFill>
                  <a:srgbClr val="6C7833"/>
                </a:solidFill>
                <a:latin typeface="+mj-lt"/>
              </a:rPr>
              <a:t>Our staff offers technical assistance, education, live and virtual training sessions, and staff development for rural healthcare providers.</a:t>
            </a:r>
          </a:p>
        </p:txBody>
      </p:sp>
      <p:pic>
        <p:nvPicPr>
          <p:cNvPr id="5" name="Picture 4">
            <a:extLst>
              <a:ext uri="{FF2B5EF4-FFF2-40B4-BE49-F238E27FC236}">
                <a16:creationId xmlns:a16="http://schemas.microsoft.com/office/drawing/2014/main" id="{CC79F8C9-39EC-D149-9DAF-A69C081F5C46}"/>
              </a:ext>
            </a:extLst>
          </p:cNvPr>
          <p:cNvPicPr>
            <a:picLocks noChangeAspect="1"/>
          </p:cNvPicPr>
          <p:nvPr/>
        </p:nvPicPr>
        <p:blipFill rotWithShape="1">
          <a:blip r:embed="rId2">
            <a:extLst>
              <a:ext uri="{28A0092B-C50C-407E-A947-70E740481C1C}">
                <a14:useLocalDpi xmlns:a14="http://schemas.microsoft.com/office/drawing/2010/main" val="0"/>
              </a:ext>
            </a:extLst>
          </a:blip>
          <a:srcRect l="2022" t="57073" r="2022" b="21785"/>
          <a:stretch/>
        </p:blipFill>
        <p:spPr>
          <a:xfrm>
            <a:off x="0" y="1628623"/>
            <a:ext cx="9144000" cy="1343177"/>
          </a:xfrm>
          <a:prstGeom prst="rect">
            <a:avLst/>
          </a:prstGeom>
        </p:spPr>
      </p:pic>
    </p:spTree>
    <p:extLst>
      <p:ext uri="{BB962C8B-B14F-4D97-AF65-F5344CB8AC3E}">
        <p14:creationId xmlns:p14="http://schemas.microsoft.com/office/powerpoint/2010/main" val="184703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wrap="square" numCol="1" anchorCtr="0" compatLnSpc="1">
            <a:prstTxWarp prst="textNoShape">
              <a:avLst/>
            </a:prstTxWarp>
          </a:bodyPr>
          <a:lstStyle/>
          <a:p>
            <a:r>
              <a:rPr lang="en-US" sz="4400" b="1"/>
              <a:t>WHAT WE DO: PROVIDER SERVICES</a:t>
            </a:r>
            <a:endParaRPr lang="en-US" altLang="en-US" sz="4400"/>
          </a:p>
        </p:txBody>
      </p:sp>
      <p:sp>
        <p:nvSpPr>
          <p:cNvPr id="41986" name="Content Placeholder 2"/>
          <p:cNvSpPr>
            <a:spLocks noGrp="1"/>
          </p:cNvSpPr>
          <p:nvPr>
            <p:ph idx="1"/>
          </p:nvPr>
        </p:nvSpPr>
        <p:spPr>
          <a:xfrm>
            <a:off x="381000" y="1371600"/>
            <a:ext cx="8382000" cy="4876800"/>
          </a:xfrm>
        </p:spPr>
        <p:txBody>
          <a:bodyPr numCol="2" spcCol="365760"/>
          <a:lstStyle/>
          <a:p>
            <a:pPr marL="0" indent="0">
              <a:buNone/>
            </a:pPr>
            <a:r>
              <a:rPr lang="en-US" sz="1400" b="1" dirty="0">
                <a:solidFill>
                  <a:srgbClr val="6C7833"/>
                </a:solidFill>
              </a:rPr>
              <a:t>Revolving Loan Fund</a:t>
            </a:r>
          </a:p>
          <a:p>
            <a:pPr marL="0" indent="0">
              <a:buNone/>
            </a:pPr>
            <a:r>
              <a:rPr lang="en-US" sz="1400" dirty="0"/>
              <a:t>We provide low-interest loans to rural healthcare providers who need access to capital in order to make  improvements to continue providing modern, appropriate care. These loans can cover construction/renovation, equipment, lines of credit and debt restructuring</a:t>
            </a:r>
          </a:p>
          <a:p>
            <a:pPr marL="0" indent="0">
              <a:buNone/>
            </a:pPr>
            <a:endParaRPr lang="en-US" sz="1400" dirty="0"/>
          </a:p>
          <a:p>
            <a:pPr marL="0" indent="0">
              <a:buNone/>
            </a:pPr>
            <a:endParaRPr lang="en-US" sz="1400" b="1" dirty="0">
              <a:solidFill>
                <a:srgbClr val="6C7833"/>
              </a:solidFill>
            </a:endParaRPr>
          </a:p>
          <a:p>
            <a:pPr marL="0" indent="0">
              <a:buNone/>
            </a:pPr>
            <a:r>
              <a:rPr lang="en-US" sz="1400" b="1" dirty="0">
                <a:solidFill>
                  <a:srgbClr val="6C7833"/>
                </a:solidFill>
              </a:rPr>
              <a:t>Workforce Recruitment + Retention </a:t>
            </a:r>
          </a:p>
          <a:p>
            <a:pPr marL="0" indent="0">
              <a:buNone/>
            </a:pPr>
            <a:r>
              <a:rPr lang="en-US" sz="1400" dirty="0"/>
              <a:t>We’re here to match medical professionals with opportunities to serve rural communities, and to help rural practices retain talented professionals.</a:t>
            </a:r>
          </a:p>
          <a:p>
            <a:pPr marL="0" indent="0">
              <a:buNone/>
            </a:pPr>
            <a:r>
              <a:rPr lang="en-US" sz="1400" dirty="0"/>
              <a:t>This work is supported by the DHEC Office of Primary Care, SC Department of Health and Human Services, and SC Primary Healthcare Association.</a:t>
            </a:r>
          </a:p>
          <a:p>
            <a:pPr marL="0" indent="0">
              <a:buNone/>
            </a:pPr>
            <a:br>
              <a:rPr lang="en-US" sz="1400" dirty="0"/>
            </a:b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600" dirty="0"/>
          </a:p>
        </p:txBody>
      </p:sp>
      <p:pic>
        <p:nvPicPr>
          <p:cNvPr id="4" name="Picture 3">
            <a:extLst>
              <a:ext uri="{FF2B5EF4-FFF2-40B4-BE49-F238E27FC236}">
                <a16:creationId xmlns:a16="http://schemas.microsoft.com/office/drawing/2014/main" id="{8335A2C3-D0B7-5B46-AA33-757A67E1C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447800"/>
            <a:ext cx="3417455" cy="3657600"/>
          </a:xfrm>
          <a:prstGeom prst="rect">
            <a:avLst/>
          </a:prstGeom>
        </p:spPr>
      </p:pic>
    </p:spTree>
    <p:extLst>
      <p:ext uri="{BB962C8B-B14F-4D97-AF65-F5344CB8AC3E}">
        <p14:creationId xmlns:p14="http://schemas.microsoft.com/office/powerpoint/2010/main" val="259216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wrap="square" numCol="1" anchorCtr="0" compatLnSpc="1">
            <a:prstTxWarp prst="textNoShape">
              <a:avLst/>
            </a:prstTxWarp>
          </a:bodyPr>
          <a:lstStyle/>
          <a:p>
            <a:r>
              <a:rPr lang="en-US" sz="4400" b="1"/>
              <a:t>WHAT WE DO: PROVIDER SERVICES</a:t>
            </a:r>
            <a:endParaRPr lang="en-US" altLang="en-US" sz="4400"/>
          </a:p>
        </p:txBody>
      </p:sp>
      <p:sp>
        <p:nvSpPr>
          <p:cNvPr id="41986" name="Content Placeholder 2"/>
          <p:cNvSpPr>
            <a:spLocks noGrp="1"/>
          </p:cNvSpPr>
          <p:nvPr>
            <p:ph idx="1"/>
          </p:nvPr>
        </p:nvSpPr>
        <p:spPr>
          <a:xfrm>
            <a:off x="457200" y="1219200"/>
            <a:ext cx="8382000" cy="4648200"/>
          </a:xfrm>
        </p:spPr>
        <p:txBody>
          <a:bodyPr numCol="2" spcCol="365760"/>
          <a:lstStyle/>
          <a:p>
            <a:pPr marL="0" indent="0">
              <a:buNone/>
            </a:pPr>
            <a:r>
              <a:rPr lang="en-US" sz="1400" b="1" dirty="0">
                <a:solidFill>
                  <a:srgbClr val="6C7833"/>
                </a:solidFill>
              </a:rPr>
              <a:t>Rural Health Clinics</a:t>
            </a:r>
          </a:p>
          <a:p>
            <a:pPr marL="0" indent="0">
              <a:buNone/>
            </a:pPr>
            <a:r>
              <a:rPr lang="en-US" sz="1400" dirty="0"/>
              <a:t>Rural Health Clinics (RHCs) fill the gaps in health care for communities without a nearby hospital. We help them interpret regulations and ensure compliance so they can continue meeting the needs of  their patients.</a:t>
            </a:r>
          </a:p>
          <a:p>
            <a:r>
              <a:rPr lang="en-US" sz="1400" dirty="0"/>
              <a:t>Monitor rural health policy issues and keep apprised of changes affecting RHCs</a:t>
            </a:r>
          </a:p>
          <a:p>
            <a:r>
              <a:rPr lang="en-US" sz="1400" dirty="0"/>
              <a:t>Coordinate and sponsor workshops </a:t>
            </a:r>
          </a:p>
          <a:p>
            <a:r>
              <a:rPr lang="en-US" sz="1400" dirty="0"/>
              <a:t>On-site visits to RHCs to assist in billing, coding and programmatic issues</a:t>
            </a:r>
          </a:p>
          <a:p>
            <a:r>
              <a:rPr lang="en-US" sz="1400" dirty="0"/>
              <a:t>Assist providers considering converting to an RHC from initial application to final approval from CMS</a:t>
            </a:r>
          </a:p>
          <a:p>
            <a:endParaRPr lang="en-US" sz="1400" b="1" dirty="0">
              <a:solidFill>
                <a:srgbClr val="6C7833"/>
              </a:solidFill>
            </a:endParaRPr>
          </a:p>
          <a:p>
            <a:endParaRPr lang="en-US" sz="1400" b="1" dirty="0">
              <a:solidFill>
                <a:srgbClr val="6C7833"/>
              </a:solidFill>
            </a:endParaRPr>
          </a:p>
          <a:p>
            <a:endParaRPr lang="en-US" sz="1400" b="1" dirty="0">
              <a:solidFill>
                <a:srgbClr val="6C7833"/>
              </a:solidFill>
            </a:endParaRPr>
          </a:p>
          <a:p>
            <a:endParaRPr lang="en-US" sz="1400" b="1" dirty="0">
              <a:solidFill>
                <a:srgbClr val="6C7833"/>
              </a:solidFill>
            </a:endParaRPr>
          </a:p>
          <a:p>
            <a:endParaRPr lang="en-US" sz="1400" b="1" dirty="0">
              <a:solidFill>
                <a:srgbClr val="6C7833"/>
              </a:solidFill>
            </a:endParaRPr>
          </a:p>
          <a:p>
            <a:pPr marL="0" indent="0">
              <a:buNone/>
            </a:pPr>
            <a:r>
              <a:rPr lang="en-US" sz="1400" b="1" dirty="0">
                <a:solidFill>
                  <a:srgbClr val="6C7833"/>
                </a:solidFill>
              </a:rPr>
              <a:t>Our team also provides these services to rural providers:</a:t>
            </a:r>
          </a:p>
          <a:p>
            <a:pPr marL="0" indent="0">
              <a:buNone/>
            </a:pPr>
            <a:endParaRPr lang="en-US" sz="1400" b="1" dirty="0">
              <a:solidFill>
                <a:srgbClr val="6C7833"/>
              </a:solidFill>
            </a:endParaRPr>
          </a:p>
          <a:p>
            <a:pPr marL="0" indent="0">
              <a:buNone/>
            </a:pPr>
            <a:r>
              <a:rPr lang="en-US" sz="1400" b="1" dirty="0"/>
              <a:t>Choose Well:  </a:t>
            </a:r>
            <a:r>
              <a:rPr lang="en-US" sz="1400" dirty="0"/>
              <a:t>As one of South Carolina’s Choose Well partners, we help rural clinics integrate contraceptive access in primary care by providing contraceptive supplies, educational materials and staff training.</a:t>
            </a:r>
          </a:p>
          <a:p>
            <a:pPr marL="0" indent="0">
              <a:buNone/>
            </a:pPr>
            <a:endParaRPr lang="en-US" sz="1400" b="1" dirty="0"/>
          </a:p>
          <a:p>
            <a:pPr marL="0" indent="0">
              <a:buNone/>
            </a:pPr>
            <a:r>
              <a:rPr lang="en-US" sz="1400" b="1" dirty="0"/>
              <a:t>QPP: </a:t>
            </a:r>
            <a:r>
              <a:rPr lang="en-US" sz="1400" dirty="0"/>
              <a:t>Our office can assist providers with attesting for Medicare’s Quality Payment Program (QPP). We offer free consultation to assist small practices (those with 15 or fewer clinicians) across South Carolina.</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600" dirty="0"/>
          </a:p>
        </p:txBody>
      </p:sp>
      <p:pic>
        <p:nvPicPr>
          <p:cNvPr id="4" name="Picture 3">
            <a:extLst>
              <a:ext uri="{FF2B5EF4-FFF2-40B4-BE49-F238E27FC236}">
                <a16:creationId xmlns:a16="http://schemas.microsoft.com/office/drawing/2014/main" id="{0F53BBB1-EFC2-EE4C-9353-590F58A0C4BF}"/>
              </a:ext>
            </a:extLst>
          </p:cNvPr>
          <p:cNvPicPr>
            <a:picLocks noChangeAspect="1"/>
          </p:cNvPicPr>
          <p:nvPr/>
        </p:nvPicPr>
        <p:blipFill rotWithShape="1">
          <a:blip r:embed="rId3">
            <a:extLst>
              <a:ext uri="{28A0092B-C50C-407E-A947-70E740481C1C}">
                <a14:useLocalDpi xmlns:a14="http://schemas.microsoft.com/office/drawing/2010/main" val="0"/>
              </a:ext>
            </a:extLst>
          </a:blip>
          <a:srcRect l="-143" t="31166" r="-414" b="43901"/>
          <a:stretch/>
        </p:blipFill>
        <p:spPr>
          <a:xfrm>
            <a:off x="-31531" y="4648200"/>
            <a:ext cx="9220200" cy="1524000"/>
          </a:xfrm>
          <a:prstGeom prst="rect">
            <a:avLst/>
          </a:prstGeom>
        </p:spPr>
      </p:pic>
    </p:spTree>
    <p:extLst>
      <p:ext uri="{BB962C8B-B14F-4D97-AF65-F5344CB8AC3E}">
        <p14:creationId xmlns:p14="http://schemas.microsoft.com/office/powerpoint/2010/main" val="225738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wrap="square" numCol="1" anchorCtr="0" compatLnSpc="1">
            <a:prstTxWarp prst="textNoShape">
              <a:avLst/>
            </a:prstTxWarp>
          </a:bodyPr>
          <a:lstStyle/>
          <a:p>
            <a:r>
              <a:rPr lang="en-US" sz="4400" b="1"/>
              <a:t>WHAT WE DO: PROVIDER SERVICES</a:t>
            </a:r>
            <a:endParaRPr lang="en-US" altLang="en-US" sz="4400"/>
          </a:p>
        </p:txBody>
      </p:sp>
      <p:sp>
        <p:nvSpPr>
          <p:cNvPr id="41986" name="Content Placeholder 2"/>
          <p:cNvSpPr>
            <a:spLocks noGrp="1"/>
          </p:cNvSpPr>
          <p:nvPr>
            <p:ph idx="1"/>
          </p:nvPr>
        </p:nvSpPr>
        <p:spPr>
          <a:xfrm>
            <a:off x="381000" y="1219200"/>
            <a:ext cx="4495800" cy="3352800"/>
          </a:xfrm>
        </p:spPr>
        <p:txBody>
          <a:bodyPr numCol="1" spcCol="365760"/>
          <a:lstStyle/>
          <a:p>
            <a:pPr marL="0" indent="0">
              <a:buNone/>
            </a:pPr>
            <a:r>
              <a:rPr lang="en-US" sz="1400" b="1" dirty="0">
                <a:solidFill>
                  <a:srgbClr val="6C7833"/>
                </a:solidFill>
              </a:rPr>
              <a:t>Rural Hospitals</a:t>
            </a:r>
          </a:p>
          <a:p>
            <a:pPr marL="0" indent="0">
              <a:buNone/>
            </a:pPr>
            <a:r>
              <a:rPr lang="en-US" sz="1400" dirty="0"/>
              <a:t>Small hospitals are often the cornerstone of health care in rural communities. We’re here to help them remain strong and viable. </a:t>
            </a:r>
          </a:p>
          <a:p>
            <a:pPr marL="0" indent="0">
              <a:buNone/>
            </a:pPr>
            <a:r>
              <a:rPr lang="en-US" sz="1400" dirty="0"/>
              <a:t>The Medicare Rural Hospital Flexibility (Flex) Program and the Small Rural Hospital Improvement Grant Program (SHIP) allow SCORH to provide focused technical assistance to small rural hospitals. </a:t>
            </a:r>
          </a:p>
          <a:p>
            <a:pPr marL="0" indent="0">
              <a:buNone/>
            </a:pPr>
            <a:r>
              <a:rPr lang="en-US" sz="1400" dirty="0"/>
              <a:t>Of 90 healthcare facilities across our state, there are currently 14 small, rural hospitals in South Carolina. Four of those are federally designated as Critical Access Hospitals.</a:t>
            </a:r>
          </a:p>
          <a:p>
            <a:pPr marL="0" indent="0">
              <a:buNone/>
            </a:pPr>
            <a:endParaRPr lang="en-US" sz="1400" b="1" dirty="0">
              <a:solidFill>
                <a:srgbClr val="6C7833"/>
              </a:solidFill>
            </a:endParaRPr>
          </a:p>
          <a:p>
            <a:pPr marL="0" indent="0">
              <a:buNone/>
            </a:pPr>
            <a:r>
              <a:rPr lang="en-US" sz="1400" b="1" dirty="0">
                <a:solidFill>
                  <a:srgbClr val="6C7833"/>
                </a:solidFill>
              </a:rPr>
              <a:t>Rural Emergency Services </a:t>
            </a:r>
          </a:p>
          <a:p>
            <a:pPr marL="0" indent="0">
              <a:buNone/>
            </a:pPr>
            <a:r>
              <a:rPr lang="en-US" sz="1400" dirty="0"/>
              <a:t>When the nearest major hospital is an hour away, rural communities rely on emergency medical services (EMS) providers to be the first line of defense against illness or emergencies. </a:t>
            </a:r>
          </a:p>
          <a:p>
            <a:pPr marL="0" indent="0">
              <a:buNone/>
            </a:pPr>
            <a:r>
              <a:rPr lang="en-US" sz="1400" dirty="0"/>
              <a:t>We provide tuition assistance, technical assistance, assessments, and training to make sure EMS providers are well trained to respond to any call. </a:t>
            </a:r>
          </a:p>
          <a:p>
            <a:pPr marL="0" indent="0">
              <a:buNone/>
            </a:pPr>
            <a:endParaRPr lang="en-US" sz="1400" dirty="0"/>
          </a:p>
          <a:p>
            <a:pPr marL="0" indent="0">
              <a:buNone/>
            </a:pPr>
            <a:endParaRPr lang="en-US" sz="1400" dirty="0"/>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400" b="1" dirty="0">
              <a:solidFill>
                <a:srgbClr val="6C7833"/>
              </a:solidFill>
            </a:endParaRPr>
          </a:p>
          <a:p>
            <a:pPr marL="0" indent="0">
              <a:buNone/>
            </a:pPr>
            <a:endParaRPr lang="en-US" sz="1600" dirty="0"/>
          </a:p>
        </p:txBody>
      </p:sp>
      <p:sp>
        <p:nvSpPr>
          <p:cNvPr id="3" name="TextBox 2">
            <a:extLst>
              <a:ext uri="{FF2B5EF4-FFF2-40B4-BE49-F238E27FC236}">
                <a16:creationId xmlns:a16="http://schemas.microsoft.com/office/drawing/2014/main" id="{C80156A8-7264-494F-B2DB-67F19C3BF3A2}"/>
              </a:ext>
            </a:extLst>
          </p:cNvPr>
          <p:cNvSpPr txBox="1"/>
          <p:nvPr/>
        </p:nvSpPr>
        <p:spPr>
          <a:xfrm>
            <a:off x="5489028" y="1600200"/>
            <a:ext cx="3200400" cy="3139321"/>
          </a:xfrm>
          <a:prstGeom prst="rect">
            <a:avLst/>
          </a:prstGeom>
          <a:solidFill>
            <a:srgbClr val="6C7833"/>
          </a:solidFill>
          <a:ln/>
        </p:spPr>
        <p:style>
          <a:lnRef idx="1">
            <a:schemeClr val="accent5"/>
          </a:lnRef>
          <a:fillRef idx="3">
            <a:schemeClr val="accent5"/>
          </a:fillRef>
          <a:effectRef idx="2">
            <a:schemeClr val="accent5"/>
          </a:effectRef>
          <a:fontRef idx="minor">
            <a:schemeClr val="lt1"/>
          </a:fontRef>
        </p:style>
        <p:txBody>
          <a:bodyPr wrap="square" lIns="91440" tIns="45720" rIns="91440" bIns="45720" rtlCol="0" anchor="t">
            <a:spAutoFit/>
          </a:bodyPr>
          <a:lstStyle/>
          <a:p>
            <a:pPr marL="0" indent="0" algn="ctr">
              <a:buNone/>
            </a:pPr>
            <a:r>
              <a:rPr lang="en-US" sz="2000" b="1" dirty="0">
                <a:latin typeface="+mj-lt"/>
              </a:rPr>
              <a:t>What is a Critical Access Hospital (CAH)?</a:t>
            </a:r>
          </a:p>
          <a:p>
            <a:pPr marL="0" indent="0">
              <a:buNone/>
            </a:pPr>
            <a:endParaRPr lang="en-US" dirty="0">
              <a:latin typeface="+mj-lt"/>
            </a:endParaRPr>
          </a:p>
          <a:p>
            <a:pPr marL="285750" indent="-285750">
              <a:buFont typeface="Arial" panose="020B0604020202020204" pitchFamily="34" charset="0"/>
              <a:buChar char="•"/>
            </a:pPr>
            <a:r>
              <a:rPr lang="en-US" sz="1400" dirty="0">
                <a:latin typeface="+mj-lt"/>
              </a:rPr>
              <a:t>Must be 35 miles from nearest hospital unless certified previously as a “Necessary Provider”</a:t>
            </a:r>
          </a:p>
          <a:p>
            <a:pPr marL="285750" indent="-285750">
              <a:buFont typeface="Arial" panose="020B0604020202020204" pitchFamily="34" charset="0"/>
              <a:buChar char="•"/>
            </a:pPr>
            <a:r>
              <a:rPr lang="en-US" sz="1400" dirty="0">
                <a:latin typeface="+mj-lt"/>
              </a:rPr>
              <a:t>No more than 25 beds (swing and acute)</a:t>
            </a:r>
          </a:p>
          <a:p>
            <a:pPr marL="285750" indent="-285750">
              <a:buFont typeface="Arial" panose="020B0604020202020204" pitchFamily="34" charset="0"/>
              <a:buChar char="•"/>
            </a:pPr>
            <a:r>
              <a:rPr lang="en-US" sz="1400" dirty="0">
                <a:latin typeface="+mj-lt"/>
              </a:rPr>
              <a:t>Average length of stay must be less than 96 hours</a:t>
            </a:r>
          </a:p>
          <a:p>
            <a:pPr marL="285750" indent="-285750">
              <a:buFont typeface="Arial" panose="020B0604020202020204" pitchFamily="34" charset="0"/>
              <a:buChar char="•"/>
            </a:pPr>
            <a:r>
              <a:rPr lang="en-US" sz="1400" dirty="0">
                <a:latin typeface="+mj-lt"/>
              </a:rPr>
              <a:t>4 CAHs in SC (Abbeville, Allendale, Edgefield and Williamsburg)</a:t>
            </a:r>
          </a:p>
          <a:p>
            <a:pPr marL="285750" indent="-285750">
              <a:buFont typeface="Arial" panose="020B0604020202020204" pitchFamily="34" charset="0"/>
              <a:buChar char="•"/>
            </a:pPr>
            <a:endParaRPr lang="en-US" sz="1400" dirty="0">
              <a:latin typeface="+mj-lt"/>
              <a:cs typeface="Calibri Light"/>
            </a:endParaRPr>
          </a:p>
        </p:txBody>
      </p:sp>
    </p:spTree>
    <p:extLst>
      <p:ext uri="{BB962C8B-B14F-4D97-AF65-F5344CB8AC3E}">
        <p14:creationId xmlns:p14="http://schemas.microsoft.com/office/powerpoint/2010/main" val="1798069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ORH">
  <a:themeElements>
    <a:clrScheme name="c59f35">
      <a:dk1>
        <a:srgbClr val="000000"/>
      </a:dk1>
      <a:lt1>
        <a:srgbClr val="FFFFFF"/>
      </a:lt1>
      <a:dk2>
        <a:srgbClr val="4F7181"/>
      </a:dk2>
      <a:lt2>
        <a:srgbClr val="7D8858"/>
      </a:lt2>
      <a:accent1>
        <a:srgbClr val="C5CDC6"/>
      </a:accent1>
      <a:accent2>
        <a:srgbClr val="63603A"/>
      </a:accent2>
      <a:accent3>
        <a:srgbClr val="007D67"/>
      </a:accent3>
      <a:accent4>
        <a:srgbClr val="C3A75C"/>
      </a:accent4>
      <a:accent5>
        <a:srgbClr val="3C8BA0"/>
      </a:accent5>
      <a:accent6>
        <a:srgbClr val="BA7135"/>
      </a:accent6>
      <a:hlink>
        <a:srgbClr val="00006F"/>
      </a:hlink>
      <a:folHlink>
        <a:srgbClr val="9C99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CORH" id="{49A26201-1CF4-E249-AB40-E0FE70700E25}" vid="{B57C5CB8-2522-414C-900C-93BD6CA9A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D585E3A291BB4794237221AA5EF136" ma:contentTypeVersion="9" ma:contentTypeDescription="Create a new document." ma:contentTypeScope="" ma:versionID="fd9d63cc75b199ebf2616265aeed7668">
  <xsd:schema xmlns:xsd="http://www.w3.org/2001/XMLSchema" xmlns:xs="http://www.w3.org/2001/XMLSchema" xmlns:p="http://schemas.microsoft.com/office/2006/metadata/properties" xmlns:ns2="47496240-9aea-494f-b5b9-9daa9f6cc43f" targetNamespace="http://schemas.microsoft.com/office/2006/metadata/properties" ma:root="true" ma:fieldsID="18ae161561185725711213fd93ca4439" ns2:_="">
    <xsd:import namespace="47496240-9aea-494f-b5b9-9daa9f6cc4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496240-9aea-494f-b5b9-9daa9f6cc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8D0CAD-20D7-46DE-89AE-783F1FD67D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2951B5A-233B-4520-ADC5-A8E42018A94D}">
  <ds:schemaRefs>
    <ds:schemaRef ds:uri="http://schemas.microsoft.com/sharepoint/v3/contenttype/forms"/>
  </ds:schemaRefs>
</ds:datastoreItem>
</file>

<file path=customXml/itemProps3.xml><?xml version="1.0" encoding="utf-8"?>
<ds:datastoreItem xmlns:ds="http://schemas.openxmlformats.org/officeDocument/2006/customXml" ds:itemID="{398941C4-AF69-46DC-9317-E2C6B76E76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496240-9aea-494f-b5b9-9daa9f6cc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SCORHTemplate2014</Template>
  <TotalTime>732</TotalTime>
  <Words>1764</Words>
  <Application>Microsoft Office PowerPoint</Application>
  <PresentationFormat>On-screen Show (4:3)</PresentationFormat>
  <Paragraphs>214</Paragraphs>
  <Slides>20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vt:lpstr>
      <vt:lpstr>Calibri Light</vt:lpstr>
      <vt:lpstr>Candara</vt:lpstr>
      <vt:lpstr>Courier New</vt:lpstr>
      <vt:lpstr>Palatino Linotype</vt:lpstr>
      <vt:lpstr>SCORH</vt:lpstr>
      <vt:lpstr>         </vt:lpstr>
      <vt:lpstr>Who we are</vt:lpstr>
      <vt:lpstr>About SCORH</vt:lpstr>
      <vt:lpstr>Our staff</vt:lpstr>
      <vt:lpstr>What we do</vt:lpstr>
      <vt:lpstr>WHAT WE DO: PROVIDER SERVICES</vt:lpstr>
      <vt:lpstr>WHAT WE DO: PROVIDER SERVICES</vt:lpstr>
      <vt:lpstr>WHAT WE DO: PROVIDER SERVICES</vt:lpstr>
      <vt:lpstr>WHAT WE DO: PROVIDER SERVICES</vt:lpstr>
      <vt:lpstr>WHAT WE DO: COMUNITY SUPPORT</vt:lpstr>
      <vt:lpstr>WHAT WE DO: COMMUNITY SUPPORT</vt:lpstr>
      <vt:lpstr>WHAT WE DO: COMMUNITY SUPPORT</vt:lpstr>
      <vt:lpstr>PowerPoint Presentation</vt:lpstr>
      <vt:lpstr>WHAT WE DO: COMMUNITY SUPPORT </vt:lpstr>
      <vt:lpstr>Where we do it   we do It</vt:lpstr>
      <vt:lpstr>Why we do it</vt:lpstr>
      <vt:lpstr>RuralForward SC</vt:lpstr>
      <vt:lpstr>RuralForward SC</vt:lpstr>
      <vt:lpstr>RuralForward SC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Christianna Hutchinson</dc:creator>
  <cp:lastModifiedBy>Kathy Adams</cp:lastModifiedBy>
  <cp:revision>48</cp:revision>
  <cp:lastPrinted>2018-08-30T17:02:14Z</cp:lastPrinted>
  <dcterms:created xsi:type="dcterms:W3CDTF">2018-01-29T21:37:26Z</dcterms:created>
  <dcterms:modified xsi:type="dcterms:W3CDTF">2022-03-30T14:44:06Z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0x0101007ED585E3A291BB4794237221AA5EF136</vt:lpwstr>
  </property>
</Properties>
</file>